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9"/>
  </p:notesMasterIdLst>
  <p:handoutMasterIdLst>
    <p:handoutMasterId r:id="rId40"/>
  </p:handoutMasterIdLst>
  <p:sldIdLst>
    <p:sldId id="280" r:id="rId5"/>
    <p:sldId id="287" r:id="rId6"/>
    <p:sldId id="390" r:id="rId7"/>
    <p:sldId id="281" r:id="rId8"/>
    <p:sldId id="391" r:id="rId9"/>
    <p:sldId id="389"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5" r:id="rId33"/>
    <p:sldId id="416" r:id="rId34"/>
    <p:sldId id="418" r:id="rId35"/>
    <p:sldId id="304" r:id="rId36"/>
    <p:sldId id="417" r:id="rId37"/>
    <p:sldId id="354" r:id="rId3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Palatino Linotype" pitchFamily="18" charset="0"/>
        <a:ea typeface="+mn-ea"/>
        <a:cs typeface="Arial" charset="0"/>
      </a:defRPr>
    </a:lvl1pPr>
    <a:lvl2pPr marL="457200" algn="l" rtl="0" eaLnBrk="0" fontAlgn="base" hangingPunct="0">
      <a:spcBef>
        <a:spcPct val="0"/>
      </a:spcBef>
      <a:spcAft>
        <a:spcPct val="0"/>
      </a:spcAft>
      <a:defRPr kern="1200">
        <a:solidFill>
          <a:schemeClr val="tx1"/>
        </a:solidFill>
        <a:latin typeface="Palatino Linotype" pitchFamily="18" charset="0"/>
        <a:ea typeface="+mn-ea"/>
        <a:cs typeface="Arial" charset="0"/>
      </a:defRPr>
    </a:lvl2pPr>
    <a:lvl3pPr marL="914400" algn="l" rtl="0" eaLnBrk="0" fontAlgn="base" hangingPunct="0">
      <a:spcBef>
        <a:spcPct val="0"/>
      </a:spcBef>
      <a:spcAft>
        <a:spcPct val="0"/>
      </a:spcAft>
      <a:defRPr kern="1200">
        <a:solidFill>
          <a:schemeClr val="tx1"/>
        </a:solidFill>
        <a:latin typeface="Palatino Linotype" pitchFamily="18" charset="0"/>
        <a:ea typeface="+mn-ea"/>
        <a:cs typeface="Arial" charset="0"/>
      </a:defRPr>
    </a:lvl3pPr>
    <a:lvl4pPr marL="1371600" algn="l" rtl="0" eaLnBrk="0" fontAlgn="base" hangingPunct="0">
      <a:spcBef>
        <a:spcPct val="0"/>
      </a:spcBef>
      <a:spcAft>
        <a:spcPct val="0"/>
      </a:spcAft>
      <a:defRPr kern="1200">
        <a:solidFill>
          <a:schemeClr val="tx1"/>
        </a:solidFill>
        <a:latin typeface="Palatino Linotype" pitchFamily="18" charset="0"/>
        <a:ea typeface="+mn-ea"/>
        <a:cs typeface="Arial" charset="0"/>
      </a:defRPr>
    </a:lvl4pPr>
    <a:lvl5pPr marL="1828800" algn="l" rtl="0" eaLnBrk="0" fontAlgn="base" hangingPunct="0">
      <a:spcBef>
        <a:spcPct val="0"/>
      </a:spcBef>
      <a:spcAft>
        <a:spcPct val="0"/>
      </a:spcAft>
      <a:defRPr kern="1200">
        <a:solidFill>
          <a:schemeClr val="tx1"/>
        </a:solidFill>
        <a:latin typeface="Palatino Linotype" pitchFamily="18" charset="0"/>
        <a:ea typeface="+mn-ea"/>
        <a:cs typeface="Arial" charset="0"/>
      </a:defRPr>
    </a:lvl5pPr>
    <a:lvl6pPr marL="2286000" algn="l" defTabSz="914400" rtl="0" eaLnBrk="1" latinLnBrk="0" hangingPunct="1">
      <a:defRPr kern="1200">
        <a:solidFill>
          <a:schemeClr val="tx1"/>
        </a:solidFill>
        <a:latin typeface="Palatino Linotype" pitchFamily="18" charset="0"/>
        <a:ea typeface="+mn-ea"/>
        <a:cs typeface="Arial" charset="0"/>
      </a:defRPr>
    </a:lvl6pPr>
    <a:lvl7pPr marL="2743200" algn="l" defTabSz="914400" rtl="0" eaLnBrk="1" latinLnBrk="0" hangingPunct="1">
      <a:defRPr kern="1200">
        <a:solidFill>
          <a:schemeClr val="tx1"/>
        </a:solidFill>
        <a:latin typeface="Palatino Linotype" pitchFamily="18" charset="0"/>
        <a:ea typeface="+mn-ea"/>
        <a:cs typeface="Arial" charset="0"/>
      </a:defRPr>
    </a:lvl7pPr>
    <a:lvl8pPr marL="3200400" algn="l" defTabSz="914400" rtl="0" eaLnBrk="1" latinLnBrk="0" hangingPunct="1">
      <a:defRPr kern="1200">
        <a:solidFill>
          <a:schemeClr val="tx1"/>
        </a:solidFill>
        <a:latin typeface="Palatino Linotype" pitchFamily="18" charset="0"/>
        <a:ea typeface="+mn-ea"/>
        <a:cs typeface="Arial" charset="0"/>
      </a:defRPr>
    </a:lvl8pPr>
    <a:lvl9pPr marL="3657600" algn="l" defTabSz="914400" rtl="0" eaLnBrk="1" latinLnBrk="0" hangingPunct="1">
      <a:defRPr kern="1200">
        <a:solidFill>
          <a:schemeClr val="tx1"/>
        </a:solidFill>
        <a:latin typeface="Palatino Linotype"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C8"/>
    <a:srgbClr val="E85A0E"/>
    <a:srgbClr val="CC3300"/>
    <a:srgbClr val="646464"/>
    <a:srgbClr val="737373"/>
    <a:srgbClr val="494949"/>
    <a:srgbClr val="2DC8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62905" autoAdjust="0"/>
  </p:normalViewPr>
  <p:slideViewPr>
    <p:cSldViewPr>
      <p:cViewPr varScale="1">
        <p:scale>
          <a:sx n="127" d="100"/>
          <a:sy n="127" d="100"/>
        </p:scale>
        <p:origin x="274" y="51"/>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2" d="100"/>
          <a:sy n="82" d="100"/>
        </p:scale>
        <p:origin x="199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85AEA99-97E5-4E0A-A42B-87A175A4B4D1}" type="datetimeFigureOut">
              <a:rPr lang="en-US" smtClean="0"/>
              <a:pPr/>
              <a:t>9/15/2018</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BABD9225-E8E6-41CC-976A-6B92CAD9743C}" type="slidenum">
              <a:rPr lang="en-US" smtClean="0"/>
              <a:pPr/>
              <a:t>‹#›</a:t>
            </a:fld>
            <a:endParaRPr lang="en-US"/>
          </a:p>
        </p:txBody>
      </p:sp>
    </p:spTree>
    <p:extLst>
      <p:ext uri="{BB962C8B-B14F-4D97-AF65-F5344CB8AC3E}">
        <p14:creationId xmlns:p14="http://schemas.microsoft.com/office/powerpoint/2010/main" val="1974690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hangingPunct="1">
              <a:defRPr sz="1300">
                <a:cs typeface="Arial" pitchFamily="34" charset="0"/>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eaLnBrk="1" hangingPunct="1">
              <a:defRPr sz="1300">
                <a:cs typeface="Arial" pitchFamily="34" charset="0"/>
              </a:defRPr>
            </a:lvl1pPr>
          </a:lstStyle>
          <a:p>
            <a:pPr>
              <a:defRPr/>
            </a:pPr>
            <a:fld id="{73B7BE88-9DFD-4CC5-AB52-FEEB138BF001}" type="datetimeFigureOut">
              <a:rPr lang="en-US"/>
              <a:pPr>
                <a:defRPr/>
              </a:pPr>
              <a:t>9/15/2018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1" hangingPunct="1">
              <a:defRPr sz="1300">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7661E4A6-34B9-4E14-B0CE-4104BD2724C9}" type="slidenum">
              <a:rPr lang="en-US"/>
              <a:pPr>
                <a:defRPr/>
              </a:pPr>
              <a:t>‹#›</a:t>
            </a:fld>
            <a:endParaRPr lang="en-US"/>
          </a:p>
        </p:txBody>
      </p:sp>
    </p:spTree>
    <p:extLst>
      <p:ext uri="{BB962C8B-B14F-4D97-AF65-F5344CB8AC3E}">
        <p14:creationId xmlns:p14="http://schemas.microsoft.com/office/powerpoint/2010/main" val="1525588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a:t>
            </a:fld>
            <a:endParaRPr lang="en-US"/>
          </a:p>
        </p:txBody>
      </p:sp>
    </p:spTree>
    <p:extLst>
      <p:ext uri="{BB962C8B-B14F-4D97-AF65-F5344CB8AC3E}">
        <p14:creationId xmlns:p14="http://schemas.microsoft.com/office/powerpoint/2010/main" val="273423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2</a:t>
            </a:fld>
            <a:endParaRPr lang="en-US"/>
          </a:p>
        </p:txBody>
      </p:sp>
    </p:spTree>
    <p:extLst>
      <p:ext uri="{BB962C8B-B14F-4D97-AF65-F5344CB8AC3E}">
        <p14:creationId xmlns:p14="http://schemas.microsoft.com/office/powerpoint/2010/main" val="170216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3</a:t>
            </a:fld>
            <a:endParaRPr lang="en-US"/>
          </a:p>
        </p:txBody>
      </p:sp>
    </p:spTree>
    <p:extLst>
      <p:ext uri="{BB962C8B-B14F-4D97-AF65-F5344CB8AC3E}">
        <p14:creationId xmlns:p14="http://schemas.microsoft.com/office/powerpoint/2010/main" val="322430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4</a:t>
            </a:fld>
            <a:endParaRPr lang="en-US"/>
          </a:p>
        </p:txBody>
      </p:sp>
    </p:spTree>
    <p:extLst>
      <p:ext uri="{BB962C8B-B14F-4D97-AF65-F5344CB8AC3E}">
        <p14:creationId xmlns:p14="http://schemas.microsoft.com/office/powerpoint/2010/main" val="91122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32</a:t>
            </a:fld>
            <a:endParaRPr lang="en-US"/>
          </a:p>
        </p:txBody>
      </p:sp>
    </p:spTree>
    <p:extLst>
      <p:ext uri="{BB962C8B-B14F-4D97-AF65-F5344CB8AC3E}">
        <p14:creationId xmlns:p14="http://schemas.microsoft.com/office/powerpoint/2010/main" val="130527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33</a:t>
            </a:fld>
            <a:endParaRPr lang="en-US"/>
          </a:p>
        </p:txBody>
      </p:sp>
    </p:spTree>
    <p:extLst>
      <p:ext uri="{BB962C8B-B14F-4D97-AF65-F5344CB8AC3E}">
        <p14:creationId xmlns:p14="http://schemas.microsoft.com/office/powerpoint/2010/main" val="284213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34</a:t>
            </a:fld>
            <a:endParaRPr lang="en-US"/>
          </a:p>
        </p:txBody>
      </p:sp>
    </p:spTree>
    <p:extLst>
      <p:ext uri="{BB962C8B-B14F-4D97-AF65-F5344CB8AC3E}">
        <p14:creationId xmlns:p14="http://schemas.microsoft.com/office/powerpoint/2010/main" val="2833070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atin typeface="Segoe UI" pitchFamily="34" charset="0"/>
                <a:cs typeface="Segoe UI" pitchFamily="34" charset="0"/>
              </a:defRPr>
            </a:lvl1pPr>
          </a:lstStyle>
          <a:p>
            <a:r>
              <a:rPr lang="en-US" dirty="0"/>
              <a:t>Click to edit Master title style</a:t>
            </a:r>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6"/>
          <p:cNvSpPr>
            <a:spLocks noGrp="1"/>
          </p:cNvSpPr>
          <p:nvPr>
            <p:ph type="dt" sz="half" idx="10"/>
          </p:nvPr>
        </p:nvSpPr>
        <p:spPr>
          <a:xfrm>
            <a:off x="6362700" y="6356350"/>
            <a:ext cx="2085975" cy="365125"/>
          </a:xfrm>
          <a:prstGeom prst="rect">
            <a:avLst/>
          </a:prstGeom>
        </p:spPr>
        <p:txBody>
          <a:bodyPr/>
          <a:lstStyle>
            <a:lvl1pPr>
              <a:defRPr/>
            </a:lvl1pPr>
          </a:lstStyle>
          <a:p>
            <a:pPr>
              <a:defRPr/>
            </a:pPr>
            <a:fld id="{D22CD832-4C8B-4033-AEE5-A248DD49A22F}" type="datetimeFigureOut">
              <a:rPr lang="en-US"/>
              <a:pPr>
                <a:defRPr/>
              </a:pPr>
              <a:t>9/15/2018</a:t>
            </a:fld>
            <a:endParaRPr lang="en-US"/>
          </a:p>
        </p:txBody>
      </p:sp>
      <p:sp>
        <p:nvSpPr>
          <p:cNvPr id="5" name="Slide Number Placeholder 7"/>
          <p:cNvSpPr>
            <a:spLocks noGrp="1"/>
          </p:cNvSpPr>
          <p:nvPr>
            <p:ph type="sldNum" sz="quarter" idx="11"/>
          </p:nvPr>
        </p:nvSpPr>
        <p:spPr>
          <a:xfrm>
            <a:off x="8543925" y="6356350"/>
            <a:ext cx="561975" cy="365125"/>
          </a:xfrm>
          <a:prstGeom prst="rect">
            <a:avLst/>
          </a:prstGeom>
        </p:spPr>
        <p:txBody>
          <a:bodyPr/>
          <a:lstStyle>
            <a:lvl1pPr>
              <a:defRPr/>
            </a:lvl1pPr>
          </a:lstStyle>
          <a:p>
            <a:pPr>
              <a:defRPr/>
            </a:pPr>
            <a:fld id="{957DD309-1C12-4082-B705-9A2A13A79204}" type="slidenum">
              <a:rPr lang="en-US"/>
              <a:pPr>
                <a:defRPr/>
              </a:pPr>
              <a:t>‹#›</a:t>
            </a:fld>
            <a:endParaRPr lang="en-US"/>
          </a:p>
        </p:txBody>
      </p:sp>
      <p:sp>
        <p:nvSpPr>
          <p:cNvPr id="6" name="Footer Placeholder 8"/>
          <p:cNvSpPr>
            <a:spLocks noGrp="1"/>
          </p:cNvSpPr>
          <p:nvPr>
            <p:ph type="ftr" sz="quarter" idx="12"/>
          </p:nvPr>
        </p:nvSpPr>
        <p:spPr>
          <a:xfrm>
            <a:off x="658813" y="6356350"/>
            <a:ext cx="2847975" cy="365125"/>
          </a:xfrm>
          <a:prstGeom prst="rect">
            <a:avLst/>
          </a:prstGeom>
        </p:spPr>
        <p:txBody>
          <a:bodyPr/>
          <a:lstStyle>
            <a:lvl1pPr>
              <a:defRPr/>
            </a:lvl1pPr>
          </a:lstStyle>
          <a:p>
            <a:pPr>
              <a:defRPr/>
            </a:pPr>
            <a:endParaRPr lang="en-US"/>
          </a:p>
        </p:txBody>
      </p:sp>
      <p:pic>
        <p:nvPicPr>
          <p:cNvPr id="9" name="Picture 8"/>
          <p:cNvPicPr>
            <a:picLocks noChangeAspect="1"/>
          </p:cNvPicPr>
          <p:nvPr userDrawn="1"/>
        </p:nvPicPr>
        <p:blipFill>
          <a:blip r:embed="rId2"/>
          <a:stretch>
            <a:fillRect/>
          </a:stretch>
        </p:blipFill>
        <p:spPr>
          <a:xfrm>
            <a:off x="-638" y="-479"/>
            <a:ext cx="9145276" cy="6858957"/>
          </a:xfrm>
          <a:prstGeom prst="rect">
            <a:avLst/>
          </a:prstGeom>
        </p:spPr>
      </p:pic>
      <p:sp>
        <p:nvSpPr>
          <p:cNvPr id="11" name="Rectangle 10"/>
          <p:cNvSpPr/>
          <p:nvPr userDrawn="1"/>
        </p:nvSpPr>
        <p:spPr>
          <a:xfrm>
            <a:off x="76200" y="5741117"/>
            <a:ext cx="3582988" cy="7905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accent1"/>
                </a:solidFill>
              </a:rPr>
              <a:t>September 1</a:t>
            </a:r>
            <a:r>
              <a:rPr lang="bg-BG" sz="4000" dirty="0">
                <a:solidFill>
                  <a:schemeClr val="accent1"/>
                </a:solidFill>
              </a:rPr>
              <a:t>5</a:t>
            </a:r>
            <a:endParaRPr lang="en-US" sz="4000" dirty="0">
              <a:solidFill>
                <a:schemeClr val="accent1"/>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9401" y="5542189"/>
            <a:ext cx="2539999" cy="1027714"/>
          </a:xfrm>
          <a:prstGeom prst="rect">
            <a:avLst/>
          </a:prstGeom>
        </p:spPr>
      </p:pic>
    </p:spTree>
    <p:extLst>
      <p:ext uri="{BB962C8B-B14F-4D97-AF65-F5344CB8AC3E}">
        <p14:creationId xmlns:p14="http://schemas.microsoft.com/office/powerpoint/2010/main" val="18385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7D0FA4DD-0044-40A6-B821-FF709BD274A5}" type="slidenum">
              <a:rPr lang="en-US"/>
              <a:pPr>
                <a:defRPr/>
              </a:pPr>
              <a:t>‹#›</a:t>
            </a:fld>
            <a:endParaRPr lang="en-US"/>
          </a:p>
        </p:txBody>
      </p:sp>
      <p:cxnSp>
        <p:nvCxnSpPr>
          <p:cNvPr id="7" name="Straight Connector 6"/>
          <p:cNvCxnSpPr/>
          <p:nvPr userDrawn="1"/>
        </p:nvCxnSpPr>
        <p:spPr>
          <a:xfrm>
            <a:off x="76200" y="1524000"/>
            <a:ext cx="8991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5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B91B8B32-CCF0-4FFD-BA20-DF4C3835965D}" type="slidenum">
              <a:rPr lang="en-US"/>
              <a:pPr>
                <a:defRPr/>
              </a:pPr>
              <a:t>‹#›</a:t>
            </a:fld>
            <a:endParaRPr lang="en-US"/>
          </a:p>
        </p:txBody>
      </p:sp>
    </p:spTree>
    <p:extLst>
      <p:ext uri="{BB962C8B-B14F-4D97-AF65-F5344CB8AC3E}">
        <p14:creationId xmlns:p14="http://schemas.microsoft.com/office/powerpoint/2010/main" val="101727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50000">
              <a:schemeClr val="bg1">
                <a:tint val="80000"/>
                <a:satMod val="250000"/>
              </a:schemeClr>
            </a:gs>
            <a:gs pos="76000">
              <a:schemeClr val="bg1">
                <a:tint val="90000"/>
                <a:shade val="90000"/>
                <a:satMod val="200000"/>
              </a:schemeClr>
            </a:gs>
            <a:gs pos="92000">
              <a:schemeClr val="bg1">
                <a:tint val="90000"/>
                <a:shade val="70000"/>
                <a:satMod val="2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cxnSp>
        <p:nvCxnSpPr>
          <p:cNvPr id="16" name="Straight Connector 15"/>
          <p:cNvCxnSpPr/>
          <p:nvPr userDrawn="1"/>
        </p:nvCxnSpPr>
        <p:spPr>
          <a:xfrm>
            <a:off x="76200" y="1295400"/>
            <a:ext cx="8991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41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Oval 3"/>
          <p:cNvSpPr/>
          <p:nvPr/>
        </p:nvSpPr>
        <p:spPr>
          <a:xfrm>
            <a:off x="4495800" y="3924300"/>
            <a:ext cx="84138" cy="84138"/>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Oval 4"/>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Oval 5"/>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Segoe UI" panose="020B0502040204020203" pitchFamily="34" charset="0"/>
                <a:ea typeface="+mj-ea"/>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Tree>
    <p:extLst>
      <p:ext uri="{BB962C8B-B14F-4D97-AF65-F5344CB8AC3E}">
        <p14:creationId xmlns:p14="http://schemas.microsoft.com/office/powerpoint/2010/main" val="73461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lvl1pPr>
              <a:defRPr sz="3600"/>
            </a:lvl1pPr>
          </a:lstStyle>
          <a:p>
            <a:r>
              <a:rPr lang="en-US" dirty="0"/>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5"/>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7" name="Slide Number Placeholder 6"/>
          <p:cNvSpPr>
            <a:spLocks noGrp="1"/>
          </p:cNvSpPr>
          <p:nvPr>
            <p:ph type="sldNum" sz="quarter" idx="16"/>
          </p:nvPr>
        </p:nvSpPr>
        <p:spPr>
          <a:xfrm>
            <a:off x="8543925" y="6356350"/>
            <a:ext cx="561975" cy="365125"/>
          </a:xfrm>
          <a:prstGeom prst="rect">
            <a:avLst/>
          </a:prstGeom>
        </p:spPr>
        <p:txBody>
          <a:bodyPr/>
          <a:lstStyle>
            <a:lvl1pPr>
              <a:defRPr/>
            </a:lvl1pPr>
          </a:lstStyle>
          <a:p>
            <a:pPr>
              <a:defRPr/>
            </a:pPr>
            <a:fld id="{6217D52F-4C2D-438B-B506-7EB6F1792ABE}" type="slidenum">
              <a:rPr lang="en-US"/>
              <a:pPr>
                <a:defRPr/>
              </a:pPr>
              <a:t>‹#›</a:t>
            </a:fld>
            <a:endParaRPr lang="en-US"/>
          </a:p>
        </p:txBody>
      </p:sp>
      <p:cxnSp>
        <p:nvCxnSpPr>
          <p:cNvPr id="10" name="Straight Connector 9"/>
          <p:cNvCxnSpPr/>
          <p:nvPr userDrawn="1"/>
        </p:nvCxnSpPr>
        <p:spPr>
          <a:xfrm>
            <a:off x="76200" y="1295400"/>
            <a:ext cx="8991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64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6"/>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9" name="Slide Number Placeholder 8"/>
          <p:cNvSpPr>
            <a:spLocks noGrp="1"/>
          </p:cNvSpPr>
          <p:nvPr>
            <p:ph type="sldNum" sz="quarter" idx="17"/>
          </p:nvPr>
        </p:nvSpPr>
        <p:spPr>
          <a:xfrm>
            <a:off x="8543925" y="6356350"/>
            <a:ext cx="561975" cy="365125"/>
          </a:xfrm>
          <a:prstGeom prst="rect">
            <a:avLst/>
          </a:prstGeom>
        </p:spPr>
        <p:txBody>
          <a:bodyPr/>
          <a:lstStyle>
            <a:lvl1pPr>
              <a:defRPr/>
            </a:lvl1pPr>
          </a:lstStyle>
          <a:p>
            <a:pPr>
              <a:defRPr/>
            </a:pPr>
            <a:fld id="{84270015-912E-493A-B89F-E30065000CED}" type="slidenum">
              <a:rPr lang="en-US"/>
              <a:pPr>
                <a:defRPr/>
              </a:pPr>
              <a:t>‹#›</a:t>
            </a:fld>
            <a:endParaRPr lang="en-US"/>
          </a:p>
        </p:txBody>
      </p:sp>
      <p:cxnSp>
        <p:nvCxnSpPr>
          <p:cNvPr id="10" name="Straight Connector 9"/>
          <p:cNvCxnSpPr/>
          <p:nvPr userDrawn="1"/>
        </p:nvCxnSpPr>
        <p:spPr>
          <a:xfrm>
            <a:off x="76200" y="1524000"/>
            <a:ext cx="8991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193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5" name="Slide Number Placeholder 4"/>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1046B729-3B9F-4708-9011-2790EC468D4B}" type="slidenum">
              <a:rPr lang="en-US"/>
              <a:pPr>
                <a:defRPr/>
              </a:pPr>
              <a:t>‹#›</a:t>
            </a:fld>
            <a:endParaRPr lang="en-US"/>
          </a:p>
        </p:txBody>
      </p:sp>
      <p:cxnSp>
        <p:nvCxnSpPr>
          <p:cNvPr id="6" name="Straight Connector 5"/>
          <p:cNvCxnSpPr/>
          <p:nvPr userDrawn="1"/>
        </p:nvCxnSpPr>
        <p:spPr>
          <a:xfrm>
            <a:off x="76200" y="1524000"/>
            <a:ext cx="89916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212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4" name="Slide Number Placeholder 3"/>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4A2D0125-75E8-4A8C-9F2C-D7A56E281BE0}" type="slidenum">
              <a:rPr lang="en-US"/>
              <a:pPr>
                <a:defRPr/>
              </a:pPr>
              <a:t>‹#›</a:t>
            </a:fld>
            <a:endParaRPr lang="en-US"/>
          </a:p>
        </p:txBody>
      </p:sp>
    </p:spTree>
    <p:extLst>
      <p:ext uri="{BB962C8B-B14F-4D97-AF65-F5344CB8AC3E}">
        <p14:creationId xmlns:p14="http://schemas.microsoft.com/office/powerpoint/2010/main" val="186512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7" name="Slide Number Placeholder 6"/>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FAFD0606-A7CC-4175-AC22-6C1991D3B3D9}" type="slidenum">
              <a:rPr lang="en-US"/>
              <a:pPr>
                <a:defRPr/>
              </a:pPr>
              <a:t>‹#›</a:t>
            </a:fld>
            <a:endParaRPr lang="en-US"/>
          </a:p>
        </p:txBody>
      </p:sp>
    </p:spTree>
    <p:extLst>
      <p:ext uri="{BB962C8B-B14F-4D97-AF65-F5344CB8AC3E}">
        <p14:creationId xmlns:p14="http://schemas.microsoft.com/office/powerpoint/2010/main" val="1431332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5711824" cy="895350"/>
          </a:xfrm>
        </p:spPr>
        <p:txBody>
          <a:bodyPr/>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24000" y="9906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676400" y="563880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a:xfrm>
            <a:off x="658813" y="6356350"/>
            <a:ext cx="2847975" cy="365125"/>
          </a:xfrm>
          <a:prstGeom prst="rect">
            <a:avLst/>
          </a:prstGeom>
        </p:spPr>
        <p:txBody>
          <a:bodyPr/>
          <a:lstStyle>
            <a:lvl1pPr>
              <a:defRPr>
                <a:solidFill>
                  <a:schemeClr val="bg1"/>
                </a:solidFill>
              </a:defRPr>
            </a:lvl1pPr>
          </a:lstStyle>
          <a:p>
            <a:pPr>
              <a:defRPr/>
            </a:pPr>
            <a:endParaRPr lang="en-US" dirty="0"/>
          </a:p>
        </p:txBody>
      </p:sp>
      <p:sp>
        <p:nvSpPr>
          <p:cNvPr id="7" name="Slide Number Placeholder 6"/>
          <p:cNvSpPr>
            <a:spLocks noGrp="1"/>
          </p:cNvSpPr>
          <p:nvPr>
            <p:ph type="sldNum" sz="quarter" idx="12"/>
          </p:nvPr>
        </p:nvSpPr>
        <p:spPr>
          <a:xfrm>
            <a:off x="8543925" y="6356350"/>
            <a:ext cx="561975" cy="365125"/>
          </a:xfrm>
          <a:prstGeom prst="rect">
            <a:avLst/>
          </a:prstGeom>
        </p:spPr>
        <p:txBody>
          <a:bodyPr/>
          <a:lstStyle>
            <a:lvl1pPr>
              <a:defRPr/>
            </a:lvl1pPr>
          </a:lstStyle>
          <a:p>
            <a:pPr>
              <a:defRPr/>
            </a:pPr>
            <a:fld id="{07D6B1E5-B4C1-43F3-BC2E-5866D9EE87A7}" type="slidenum">
              <a:rPr lang="en-US"/>
              <a:pPr>
                <a:defRPr/>
              </a:pPr>
              <a:t>‹#›</a:t>
            </a:fld>
            <a:endParaRPr lang="en-US"/>
          </a:p>
        </p:txBody>
      </p:sp>
    </p:spTree>
    <p:extLst>
      <p:ext uri="{BB962C8B-B14F-4D97-AF65-F5344CB8AC3E}">
        <p14:creationId xmlns:p14="http://schemas.microsoft.com/office/powerpoint/2010/main" val="1178918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tint val="80000"/>
                <a:satMod val="250000"/>
              </a:schemeClr>
            </a:gs>
            <a:gs pos="76000">
              <a:schemeClr val="bg1">
                <a:tint val="90000"/>
                <a:shade val="90000"/>
                <a:satMod val="200000"/>
              </a:schemeClr>
            </a:gs>
            <a:gs pos="92000">
              <a:schemeClr val="bg1">
                <a:tint val="90000"/>
                <a:shade val="70000"/>
                <a:satMod val="2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3" name="Picture 2"/>
          <p:cNvPicPr>
            <a:picLocks/>
          </p:cNvPicPr>
          <p:nvPr userDrawn="1"/>
        </p:nvPicPr>
        <p:blipFill>
          <a:blip r:embed="rId13"/>
          <a:stretch>
            <a:fillRect/>
          </a:stretch>
        </p:blipFill>
        <p:spPr>
          <a:xfrm>
            <a:off x="0" y="6104054"/>
            <a:ext cx="7318507" cy="757724"/>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272949" y="6172428"/>
            <a:ext cx="1787493" cy="723241"/>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Segoe UI" pitchFamily="34" charset="0"/>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Font typeface="Arial" charset="0"/>
        <a:buChar char="•"/>
        <a:defRPr sz="2400" kern="1200">
          <a:solidFill>
            <a:srgbClr val="7F7F7F"/>
          </a:solidFill>
          <a:latin typeface="Segoe UI" panose="020B0502040204020203" pitchFamily="34" charset="0"/>
          <a:ea typeface="+mn-ea"/>
          <a:cs typeface="Segoe UI" panose="020B0502040204020203" pitchFamily="34" charset="0"/>
        </a:defRPr>
      </a:lvl1pPr>
      <a:lvl2pPr marL="742950" indent="-285750" algn="l" rtl="0" eaLnBrk="0" fontAlgn="base" hangingPunct="0">
        <a:spcBef>
          <a:spcPct val="20000"/>
        </a:spcBef>
        <a:spcAft>
          <a:spcPct val="0"/>
        </a:spcAft>
        <a:buFont typeface="Courier New" pitchFamily="49" charset="0"/>
        <a:buChar char="o"/>
        <a:defRPr sz="1600" kern="1200">
          <a:solidFill>
            <a:srgbClr val="7F7F7F"/>
          </a:solidFill>
          <a:latin typeface="Segoe UI" panose="020B0502040204020203" pitchFamily="34" charset="0"/>
          <a:ea typeface="+mn-ea"/>
          <a:cs typeface="Segoe UI" panose="020B0502040204020203" pitchFamily="34" charset="0"/>
        </a:defRPr>
      </a:lvl2pPr>
      <a:lvl3pPr marL="1143000" indent="-228600" algn="l" rtl="0" eaLnBrk="0" fontAlgn="base" hangingPunct="0">
        <a:spcBef>
          <a:spcPct val="20000"/>
        </a:spcBef>
        <a:spcAft>
          <a:spcPct val="0"/>
        </a:spcAft>
        <a:buFont typeface="Arial" charset="0"/>
        <a:buChar char="•"/>
        <a:defRPr sz="1600" kern="1200">
          <a:solidFill>
            <a:srgbClr val="7F7F7F"/>
          </a:solidFill>
          <a:latin typeface="Segoe UI" panose="020B0502040204020203" pitchFamily="34" charset="0"/>
          <a:ea typeface="+mn-ea"/>
          <a:cs typeface="Segoe UI" panose="020B0502040204020203" pitchFamily="34" charset="0"/>
        </a:defRPr>
      </a:lvl3pPr>
      <a:lvl4pPr marL="1600200" indent="-228600" algn="l" rtl="0" eaLnBrk="0" fontAlgn="base" hangingPunct="0">
        <a:spcBef>
          <a:spcPct val="20000"/>
        </a:spcBef>
        <a:spcAft>
          <a:spcPct val="0"/>
        </a:spcAft>
        <a:buFont typeface="Courier New" pitchFamily="49" charset="0"/>
        <a:buChar char="o"/>
        <a:defRPr sz="1600" kern="1200">
          <a:solidFill>
            <a:srgbClr val="7F7F7F"/>
          </a:solidFill>
          <a:latin typeface="Segoe UI" panose="020B0502040204020203" pitchFamily="34" charset="0"/>
          <a:ea typeface="+mn-ea"/>
          <a:cs typeface="Segoe UI" panose="020B0502040204020203" pitchFamily="34" charset="0"/>
        </a:defRPr>
      </a:lvl4pPr>
      <a:lvl5pPr marL="2057400" indent="-228600" algn="l" rtl="0" eaLnBrk="0" fontAlgn="base" hangingPunct="0">
        <a:spcBef>
          <a:spcPct val="20000"/>
        </a:spcBef>
        <a:spcAft>
          <a:spcPct val="0"/>
        </a:spcAft>
        <a:buFont typeface="Arial" charset="0"/>
        <a:buChar char="•"/>
        <a:defRPr sz="1600" kern="1200">
          <a:solidFill>
            <a:srgbClr val="7F7F7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stamo_petkov" TargetMode="External"/><Relationship Id="rId3" Type="http://schemas.openxmlformats.org/officeDocument/2006/relationships/hyperlink" Target="mailto:s.g.petkov@is-bg.net" TargetMode="External"/><Relationship Id="rId7" Type="http://schemas.openxmlformats.org/officeDocument/2006/relationships/hyperlink" Target="https://www.facebook.com/stamo.petko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bg.linkedin.com/in/stamopetkov" TargetMode="External"/><Relationship Id="rId5" Type="http://schemas.openxmlformats.org/officeDocument/2006/relationships/hyperlink" Target="https://github.com/stamo" TargetMode="External"/><Relationship Id="rId4" Type="http://schemas.openxmlformats.org/officeDocument/2006/relationships/hyperlink" Target="mailto:stamo.petkov@gmail.com" TargetMode="External"/><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stamo/Roxann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www.sqlsaturday.com/763/" TargetMode="External"/><Relationship Id="rId7" Type="http://schemas.openxmlformats.org/officeDocument/2006/relationships/hyperlink" Target="http://aka.ms/O365DevBootcamp"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hyperlink" Target="http://jstalks.net/"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go-gulf.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o-gulf.com/"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4800" y="609600"/>
            <a:ext cx="8763000" cy="1295400"/>
          </a:xfrm>
        </p:spPr>
        <p:txBody>
          <a:bodyPr anchor="t"/>
          <a:lstStyle/>
          <a:p>
            <a:pPr algn="l"/>
            <a:r>
              <a:rPr lang="en-US" sz="4000" b="1" dirty="0"/>
              <a:t>Building Amazon Alexa Custom skill Step by step</a:t>
            </a:r>
            <a:endParaRPr lang="en-US" sz="3200" dirty="0">
              <a:solidFill>
                <a:schemeClr val="bg1">
                  <a:lumMod val="75000"/>
                </a:schemeClr>
              </a:solidFill>
              <a:effectLst/>
            </a:endParaRPr>
          </a:p>
        </p:txBody>
      </p:sp>
      <p:sp>
        <p:nvSpPr>
          <p:cNvPr id="5" name="Subtitle 4"/>
          <p:cNvSpPr>
            <a:spLocks noGrp="1"/>
          </p:cNvSpPr>
          <p:nvPr>
            <p:ph type="subTitle" idx="1"/>
          </p:nvPr>
        </p:nvSpPr>
        <p:spPr>
          <a:xfrm>
            <a:off x="304800" y="1828800"/>
            <a:ext cx="8534400" cy="3124200"/>
          </a:xfrm>
        </p:spPr>
        <p:txBody>
          <a:bodyPr>
            <a:normAutofit/>
          </a:bodyPr>
          <a:lstStyle/>
          <a:p>
            <a:pPr algn="l"/>
            <a:r>
              <a:rPr lang="en-US" sz="3200" dirty="0">
                <a:solidFill>
                  <a:schemeClr val="accent1"/>
                </a:solidFill>
              </a:rPr>
              <a:t>Learn how to create custom skill for Amazon Alexa and dive into the world of digital assistants</a:t>
            </a:r>
          </a:p>
        </p:txBody>
      </p:sp>
      <p:sp>
        <p:nvSpPr>
          <p:cNvPr id="6" name="Rectangle 5"/>
          <p:cNvSpPr/>
          <p:nvPr/>
        </p:nvSpPr>
        <p:spPr>
          <a:xfrm>
            <a:off x="23446" y="23446"/>
            <a:ext cx="1676400" cy="609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3588717251"/>
      </p:ext>
    </p:extLst>
  </p:cSld>
  <p:clrMapOvr>
    <a:masterClrMapping/>
  </p:clrMapOvr>
  <mc:AlternateContent xmlns:mc="http://schemas.openxmlformats.org/markup-compatibility/2006" xmlns:p14="http://schemas.microsoft.com/office/powerpoint/2010/main">
    <mc:Choice Requires="p14">
      <p:transition spd="slow" p14:dur="2000" advTm="12834"/>
    </mc:Choice>
    <mc:Fallback xmlns="">
      <p:transition spd="slow" advTm="128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5B58-C61F-467D-9517-405A866BA9A5}"/>
              </a:ext>
            </a:extLst>
          </p:cNvPr>
          <p:cNvSpPr>
            <a:spLocks noGrp="1"/>
          </p:cNvSpPr>
          <p:nvPr>
            <p:ph type="title"/>
          </p:nvPr>
        </p:nvSpPr>
        <p:spPr/>
        <p:txBody>
          <a:bodyPr/>
          <a:lstStyle/>
          <a:p>
            <a:r>
              <a:rPr lang="en-US" dirty="0"/>
              <a:t>Alexa Skills and the Alexa Skills Kit</a:t>
            </a:r>
            <a:endParaRPr lang="bg-BG" dirty="0"/>
          </a:p>
        </p:txBody>
      </p:sp>
      <p:sp>
        <p:nvSpPr>
          <p:cNvPr id="3" name="Content Placeholder 2">
            <a:extLst>
              <a:ext uri="{FF2B5EF4-FFF2-40B4-BE49-F238E27FC236}">
                <a16:creationId xmlns:a16="http://schemas.microsoft.com/office/drawing/2014/main" id="{02239486-E2DC-43ED-B683-A6C09F0A64DA}"/>
              </a:ext>
            </a:extLst>
          </p:cNvPr>
          <p:cNvSpPr>
            <a:spLocks noGrp="1"/>
          </p:cNvSpPr>
          <p:nvPr>
            <p:ph idx="1"/>
          </p:nvPr>
        </p:nvSpPr>
        <p:spPr/>
        <p:txBody>
          <a:bodyPr/>
          <a:lstStyle/>
          <a:p>
            <a:r>
              <a:rPr lang="en-US" dirty="0"/>
              <a:t>Alexa provides a set of built-in capabilities, referred to as </a:t>
            </a:r>
            <a:r>
              <a:rPr lang="en-US" i="1" dirty="0">
                <a:solidFill>
                  <a:srgbClr val="009BC8"/>
                </a:solidFill>
              </a:rPr>
              <a:t>skills</a:t>
            </a:r>
          </a:p>
          <a:p>
            <a:pPr lvl="1"/>
            <a:r>
              <a:rPr lang="en-US" dirty="0"/>
              <a:t>playing music from multiple providers</a:t>
            </a:r>
          </a:p>
          <a:p>
            <a:pPr lvl="1"/>
            <a:r>
              <a:rPr lang="en-US" dirty="0"/>
              <a:t>answering questions</a:t>
            </a:r>
          </a:p>
          <a:p>
            <a:pPr lvl="1"/>
            <a:r>
              <a:rPr lang="en-US" dirty="0"/>
              <a:t>providing weather forecasts</a:t>
            </a:r>
          </a:p>
          <a:p>
            <a:pPr lvl="1"/>
            <a:r>
              <a:rPr lang="en-US" dirty="0"/>
              <a:t>querying Wikipedia</a:t>
            </a:r>
          </a:p>
          <a:p>
            <a:r>
              <a:rPr lang="en-US" dirty="0"/>
              <a:t>The </a:t>
            </a:r>
            <a:r>
              <a:rPr lang="en-US" dirty="0">
                <a:solidFill>
                  <a:srgbClr val="009BC8"/>
                </a:solidFill>
              </a:rPr>
              <a:t>Alexa Skills Kit </a:t>
            </a:r>
            <a:r>
              <a:rPr lang="en-US" dirty="0"/>
              <a:t>lets you teach Alexa new </a:t>
            </a:r>
            <a:r>
              <a:rPr lang="en-US" dirty="0">
                <a:solidFill>
                  <a:srgbClr val="009BC8"/>
                </a:solidFill>
              </a:rPr>
              <a:t>skills</a:t>
            </a:r>
          </a:p>
          <a:p>
            <a:pPr lvl="1"/>
            <a:r>
              <a:rPr lang="en-US" dirty="0"/>
              <a:t>order pizza from Domino's Pizza</a:t>
            </a:r>
          </a:p>
          <a:p>
            <a:pPr lvl="1"/>
            <a:r>
              <a:rPr lang="en-US" dirty="0"/>
              <a:t>get you a car from Uber</a:t>
            </a:r>
          </a:p>
          <a:p>
            <a:pPr lvl="1"/>
            <a:r>
              <a:rPr lang="en-US" dirty="0"/>
              <a:t>play Avengers: Infinity War Trivia Game</a:t>
            </a:r>
          </a:p>
          <a:p>
            <a:pPr lvl="1"/>
            <a:r>
              <a:rPr lang="en-US" dirty="0"/>
              <a:t>turn on lights in living room </a:t>
            </a:r>
          </a:p>
          <a:p>
            <a:pPr lvl="1"/>
            <a:r>
              <a:rPr lang="en-US" dirty="0"/>
              <a:t>even </a:t>
            </a:r>
            <a:r>
              <a:rPr lang="en-US" dirty="0">
                <a:solidFill>
                  <a:srgbClr val="009BC8"/>
                </a:solidFill>
              </a:rPr>
              <a:t>Cortana</a:t>
            </a:r>
            <a:r>
              <a:rPr lang="en-US" dirty="0"/>
              <a:t> can be an Alexa Skill</a:t>
            </a:r>
          </a:p>
        </p:txBody>
      </p:sp>
      <p:pic>
        <p:nvPicPr>
          <p:cNvPr id="4" name="Picture 3">
            <a:extLst>
              <a:ext uri="{FF2B5EF4-FFF2-40B4-BE49-F238E27FC236}">
                <a16:creationId xmlns:a16="http://schemas.microsoft.com/office/drawing/2014/main" id="{FF10ADB1-CB80-435F-AAB7-6DFF9CAC3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4267200"/>
            <a:ext cx="1453307" cy="1453307"/>
          </a:xfrm>
          <a:prstGeom prst="rect">
            <a:avLst/>
          </a:prstGeom>
        </p:spPr>
      </p:pic>
    </p:spTree>
    <p:extLst>
      <p:ext uri="{BB962C8B-B14F-4D97-AF65-F5344CB8AC3E}">
        <p14:creationId xmlns:p14="http://schemas.microsoft.com/office/powerpoint/2010/main" val="358814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E184-F384-4004-9C1F-E45B0C9B7880}"/>
              </a:ext>
            </a:extLst>
          </p:cNvPr>
          <p:cNvSpPr>
            <a:spLocks noGrp="1"/>
          </p:cNvSpPr>
          <p:nvPr>
            <p:ph type="title"/>
          </p:nvPr>
        </p:nvSpPr>
        <p:spPr/>
        <p:txBody>
          <a:bodyPr/>
          <a:lstStyle/>
          <a:p>
            <a:r>
              <a:rPr lang="en-US" dirty="0"/>
              <a:t>But, be careful with Siri or </a:t>
            </a:r>
            <a:r>
              <a:rPr lang="en-US" dirty="0" err="1"/>
              <a:t>Despacito</a:t>
            </a:r>
            <a:r>
              <a:rPr lang="en-US" dirty="0"/>
              <a:t>!</a:t>
            </a:r>
            <a:endParaRPr lang="bg-BG" dirty="0"/>
          </a:p>
        </p:txBody>
      </p:sp>
      <p:pic>
        <p:nvPicPr>
          <p:cNvPr id="4" name="Picture 3">
            <a:extLst>
              <a:ext uri="{FF2B5EF4-FFF2-40B4-BE49-F238E27FC236}">
                <a16:creationId xmlns:a16="http://schemas.microsoft.com/office/drawing/2014/main" id="{63F4A54A-070C-4BFA-8152-578525342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5" y="1447800"/>
            <a:ext cx="3969515" cy="4620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831A735-EAC1-4E80-A525-40F4DB93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776886"/>
            <a:ext cx="4757784" cy="3962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499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7835-6627-4459-BA2D-BF40E1121E2F}"/>
              </a:ext>
            </a:extLst>
          </p:cNvPr>
          <p:cNvSpPr>
            <a:spLocks noGrp="1"/>
          </p:cNvSpPr>
          <p:nvPr>
            <p:ph type="title"/>
          </p:nvPr>
        </p:nvSpPr>
        <p:spPr/>
        <p:txBody>
          <a:bodyPr/>
          <a:lstStyle/>
          <a:p>
            <a:r>
              <a:rPr lang="en-GB" dirty="0"/>
              <a:t>Skill models</a:t>
            </a:r>
            <a:endParaRPr lang="bg-BG" dirty="0"/>
          </a:p>
        </p:txBody>
      </p:sp>
      <p:sp>
        <p:nvSpPr>
          <p:cNvPr id="4" name="Content Placeholder 2">
            <a:extLst>
              <a:ext uri="{FF2B5EF4-FFF2-40B4-BE49-F238E27FC236}">
                <a16:creationId xmlns:a16="http://schemas.microsoft.com/office/drawing/2014/main" id="{5115C982-85E5-4382-848F-728897566AA7}"/>
              </a:ext>
            </a:extLst>
          </p:cNvPr>
          <p:cNvSpPr>
            <a:spLocks noGrp="1"/>
          </p:cNvSpPr>
          <p:nvPr>
            <p:ph idx="1"/>
          </p:nvPr>
        </p:nvSpPr>
        <p:spPr>
          <a:xfrm>
            <a:off x="152400" y="1447800"/>
            <a:ext cx="5029200" cy="4678669"/>
          </a:xfrm>
        </p:spPr>
        <p:txBody>
          <a:bodyPr/>
          <a:lstStyle/>
          <a:p>
            <a:r>
              <a:rPr lang="en-US" dirty="0"/>
              <a:t>Every skill has an </a:t>
            </a:r>
            <a:r>
              <a:rPr lang="en-US" dirty="0">
                <a:solidFill>
                  <a:srgbClr val="009BC8"/>
                </a:solidFill>
              </a:rPr>
              <a:t>interaction model </a:t>
            </a:r>
            <a:r>
              <a:rPr lang="en-US" dirty="0"/>
              <a:t>that determines the requests the skill can handle and the words users say to invoke those requests</a:t>
            </a:r>
          </a:p>
          <a:p>
            <a:r>
              <a:rPr lang="en-US" dirty="0"/>
              <a:t>You can define it yourself with a </a:t>
            </a:r>
            <a:r>
              <a:rPr lang="en-US" dirty="0">
                <a:solidFill>
                  <a:srgbClr val="009BC8"/>
                </a:solidFill>
              </a:rPr>
              <a:t>custom model</a:t>
            </a:r>
          </a:p>
          <a:p>
            <a:r>
              <a:rPr lang="en-US" dirty="0"/>
              <a:t>The </a:t>
            </a:r>
            <a:r>
              <a:rPr lang="en-US" dirty="0">
                <a:solidFill>
                  <a:srgbClr val="009BC8"/>
                </a:solidFill>
              </a:rPr>
              <a:t>Alexa Skills Kit </a:t>
            </a:r>
            <a:r>
              <a:rPr lang="en-US" dirty="0"/>
              <a:t>also provides </a:t>
            </a:r>
            <a:r>
              <a:rPr lang="en-US" dirty="0">
                <a:solidFill>
                  <a:srgbClr val="009BC8"/>
                </a:solidFill>
              </a:rPr>
              <a:t>pre-built models </a:t>
            </a:r>
            <a:r>
              <a:rPr lang="en-US" dirty="0"/>
              <a:t>in which the possible requests and utterances are pre-defined for you</a:t>
            </a:r>
          </a:p>
          <a:p>
            <a:endParaRPr lang="bg-BG" dirty="0"/>
          </a:p>
        </p:txBody>
      </p:sp>
      <p:sp>
        <p:nvSpPr>
          <p:cNvPr id="5" name="Content Placeholder 2">
            <a:extLst>
              <a:ext uri="{FF2B5EF4-FFF2-40B4-BE49-F238E27FC236}">
                <a16:creationId xmlns:a16="http://schemas.microsoft.com/office/drawing/2014/main" id="{30028FBB-DCE1-4A1E-AF77-EB1F93B71A52}"/>
              </a:ext>
            </a:extLst>
          </p:cNvPr>
          <p:cNvSpPr txBox="1">
            <a:spLocks/>
          </p:cNvSpPr>
          <p:nvPr/>
        </p:nvSpPr>
        <p:spPr>
          <a:xfrm>
            <a:off x="5410200" y="1447799"/>
            <a:ext cx="3429000" cy="4678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rgbClr val="7F7F7F"/>
                </a:solidFill>
                <a:latin typeface="Segoe UI" panose="020B0502040204020203" pitchFamily="34" charset="0"/>
                <a:cs typeface="Segoe UI" panose="020B0502040204020203" pitchFamily="34" charset="0"/>
              </a:rPr>
              <a:t>Pre-built interaction model</a:t>
            </a:r>
          </a:p>
          <a:p>
            <a:pPr lvl="1"/>
            <a:r>
              <a:rPr lang="en-GB" sz="2000" dirty="0">
                <a:solidFill>
                  <a:srgbClr val="009BC8"/>
                </a:solidFill>
              </a:rPr>
              <a:t>Smart Home Skill</a:t>
            </a:r>
            <a:endParaRPr lang="en-GB" sz="2000" dirty="0">
              <a:solidFill>
                <a:srgbClr val="7F7F7F"/>
              </a:solidFill>
              <a:latin typeface="Segoe UI" panose="020B0502040204020203" pitchFamily="34" charset="0"/>
              <a:cs typeface="Segoe UI" panose="020B0502040204020203" pitchFamily="34" charset="0"/>
            </a:endParaRPr>
          </a:p>
          <a:p>
            <a:pPr lvl="1"/>
            <a:r>
              <a:rPr lang="en-GB" sz="2000" dirty="0">
                <a:solidFill>
                  <a:srgbClr val="009BC8"/>
                </a:solidFill>
              </a:rPr>
              <a:t>Video Skill</a:t>
            </a:r>
            <a:endParaRPr lang="en-US" sz="2000" dirty="0">
              <a:solidFill>
                <a:srgbClr val="7F7F7F"/>
              </a:solidFill>
              <a:latin typeface="Segoe UI" panose="020B0502040204020203" pitchFamily="34" charset="0"/>
              <a:cs typeface="Segoe UI" panose="020B0502040204020203" pitchFamily="34" charset="0"/>
            </a:endParaRPr>
          </a:p>
          <a:p>
            <a:pPr lvl="1"/>
            <a:r>
              <a:rPr lang="en-US" sz="2000" dirty="0">
                <a:solidFill>
                  <a:srgbClr val="009BC8"/>
                </a:solidFill>
              </a:rPr>
              <a:t>Flash Briefing Skill</a:t>
            </a:r>
            <a:endParaRPr lang="en-US" sz="2000" dirty="0">
              <a:solidFill>
                <a:srgbClr val="7F7F7F"/>
              </a:solidFill>
              <a:latin typeface="Segoe UI" panose="020B0502040204020203" pitchFamily="34" charset="0"/>
              <a:cs typeface="Segoe UI" panose="020B0502040204020203" pitchFamily="34" charset="0"/>
            </a:endParaRPr>
          </a:p>
          <a:p>
            <a:pPr lvl="1"/>
            <a:r>
              <a:rPr lang="en-GB" sz="2000" dirty="0">
                <a:solidFill>
                  <a:srgbClr val="009BC8"/>
                </a:solidFill>
              </a:rPr>
              <a:t>List Skill</a:t>
            </a:r>
          </a:p>
          <a:p>
            <a:r>
              <a:rPr lang="en-GB" sz="2400" dirty="0">
                <a:solidFill>
                  <a:srgbClr val="7F7F7F"/>
                </a:solidFill>
                <a:latin typeface="Segoe UI" panose="020B0502040204020203" pitchFamily="34" charset="0"/>
                <a:cs typeface="Segoe UI" panose="020B0502040204020203" pitchFamily="34" charset="0"/>
              </a:rPr>
              <a:t>Custom interaction model</a:t>
            </a:r>
            <a:endParaRPr lang="en-GB" sz="2400" dirty="0">
              <a:solidFill>
                <a:srgbClr val="009BC8"/>
              </a:solidFill>
            </a:endParaRPr>
          </a:p>
          <a:p>
            <a:pPr lvl="1"/>
            <a:r>
              <a:rPr lang="en-GB" sz="2000" dirty="0">
                <a:solidFill>
                  <a:srgbClr val="009BC8"/>
                </a:solidFill>
              </a:rPr>
              <a:t>Custom skill </a:t>
            </a:r>
          </a:p>
        </p:txBody>
      </p:sp>
    </p:spTree>
    <p:extLst>
      <p:ext uri="{BB962C8B-B14F-4D97-AF65-F5344CB8AC3E}">
        <p14:creationId xmlns:p14="http://schemas.microsoft.com/office/powerpoint/2010/main" val="62717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C2BA-B06A-4642-82C7-C9A26534C039}"/>
              </a:ext>
            </a:extLst>
          </p:cNvPr>
          <p:cNvSpPr>
            <a:spLocks noGrp="1"/>
          </p:cNvSpPr>
          <p:nvPr>
            <p:ph type="title"/>
          </p:nvPr>
        </p:nvSpPr>
        <p:spPr/>
        <p:txBody>
          <a:bodyPr/>
          <a:lstStyle/>
          <a:p>
            <a:r>
              <a:rPr lang="en-GB" dirty="0"/>
              <a:t>Pre-built Models</a:t>
            </a:r>
            <a:endParaRPr lang="bg-BG" dirty="0"/>
          </a:p>
        </p:txBody>
      </p:sp>
      <p:sp>
        <p:nvSpPr>
          <p:cNvPr id="3" name="Content Placeholder 2">
            <a:extLst>
              <a:ext uri="{FF2B5EF4-FFF2-40B4-BE49-F238E27FC236}">
                <a16:creationId xmlns:a16="http://schemas.microsoft.com/office/drawing/2014/main" id="{CEB34C24-0E96-4195-9C93-E81694B5D301}"/>
              </a:ext>
            </a:extLst>
          </p:cNvPr>
          <p:cNvSpPr>
            <a:spLocks noGrp="1"/>
          </p:cNvSpPr>
          <p:nvPr>
            <p:ph idx="1"/>
          </p:nvPr>
        </p:nvSpPr>
        <p:spPr/>
        <p:txBody>
          <a:bodyPr/>
          <a:lstStyle/>
          <a:p>
            <a:r>
              <a:rPr lang="en-US" dirty="0"/>
              <a:t>give you </a:t>
            </a:r>
            <a:r>
              <a:rPr lang="en-US" dirty="0">
                <a:solidFill>
                  <a:srgbClr val="009BC8"/>
                </a:solidFill>
              </a:rPr>
              <a:t>less control </a:t>
            </a:r>
            <a:r>
              <a:rPr lang="en-US" dirty="0"/>
              <a:t>over the user's experience</a:t>
            </a:r>
          </a:p>
          <a:p>
            <a:r>
              <a:rPr lang="en-US" dirty="0">
                <a:solidFill>
                  <a:srgbClr val="009BC8"/>
                </a:solidFill>
              </a:rPr>
              <a:t>simplifies development</a:t>
            </a:r>
            <a:r>
              <a:rPr lang="en-US" dirty="0"/>
              <a:t> since you do not need to create the voice user interface yourself</a:t>
            </a:r>
          </a:p>
          <a:p>
            <a:r>
              <a:rPr lang="en-US" dirty="0">
                <a:solidFill>
                  <a:srgbClr val="009BC8"/>
                </a:solidFill>
              </a:rPr>
              <a:t>easier for end users </a:t>
            </a:r>
            <a:r>
              <a:rPr lang="en-US" dirty="0"/>
              <a:t>to invoke</a:t>
            </a:r>
          </a:p>
          <a:p>
            <a:r>
              <a:rPr lang="en-US" dirty="0"/>
              <a:t>can respond only to the requests (device directives) supported by the corresponding API</a:t>
            </a:r>
          </a:p>
          <a:p>
            <a:r>
              <a:rPr lang="en-US" dirty="0"/>
              <a:t>you (as the developer) define how your skill responds to a particular directive</a:t>
            </a:r>
            <a:endParaRPr lang="bg-BG" dirty="0"/>
          </a:p>
          <a:p>
            <a:pPr marL="0" indent="0">
              <a:buNone/>
            </a:pPr>
            <a:endParaRPr lang="bg-BG" dirty="0"/>
          </a:p>
        </p:txBody>
      </p:sp>
    </p:spTree>
    <p:extLst>
      <p:ext uri="{BB962C8B-B14F-4D97-AF65-F5344CB8AC3E}">
        <p14:creationId xmlns:p14="http://schemas.microsoft.com/office/powerpoint/2010/main" val="79239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7AB6-B1BC-4B6E-930C-F93DE6B4704D}"/>
              </a:ext>
            </a:extLst>
          </p:cNvPr>
          <p:cNvSpPr>
            <a:spLocks noGrp="1"/>
          </p:cNvSpPr>
          <p:nvPr>
            <p:ph type="title"/>
          </p:nvPr>
        </p:nvSpPr>
        <p:spPr/>
        <p:txBody>
          <a:bodyPr/>
          <a:lstStyle/>
          <a:p>
            <a:r>
              <a:rPr lang="en-GB" dirty="0"/>
              <a:t>Smart Home Skill</a:t>
            </a:r>
            <a:endParaRPr lang="bg-BG" dirty="0"/>
          </a:p>
        </p:txBody>
      </p:sp>
      <p:sp>
        <p:nvSpPr>
          <p:cNvPr id="3" name="Content Placeholder 2">
            <a:extLst>
              <a:ext uri="{FF2B5EF4-FFF2-40B4-BE49-F238E27FC236}">
                <a16:creationId xmlns:a16="http://schemas.microsoft.com/office/drawing/2014/main" id="{21DC9CBF-730A-40C2-94AB-D50738444D40}"/>
              </a:ext>
            </a:extLst>
          </p:cNvPr>
          <p:cNvSpPr>
            <a:spLocks noGrp="1"/>
          </p:cNvSpPr>
          <p:nvPr>
            <p:ph idx="1"/>
          </p:nvPr>
        </p:nvSpPr>
        <p:spPr>
          <a:xfrm>
            <a:off x="228600" y="1600200"/>
            <a:ext cx="4953000" cy="4525963"/>
          </a:xfrm>
        </p:spPr>
        <p:txBody>
          <a:bodyPr/>
          <a:lstStyle/>
          <a:p>
            <a:r>
              <a:rPr lang="en-US" dirty="0"/>
              <a:t>control </a:t>
            </a:r>
            <a:r>
              <a:rPr lang="en-US" dirty="0">
                <a:solidFill>
                  <a:srgbClr val="009BC8"/>
                </a:solidFill>
              </a:rPr>
              <a:t>smart home devices </a:t>
            </a:r>
            <a:r>
              <a:rPr lang="en-US" dirty="0"/>
              <a:t>such as cameras, lights, locks, thermostats, and smart TVs</a:t>
            </a:r>
          </a:p>
          <a:p>
            <a:pPr marL="0" indent="0">
              <a:buNone/>
            </a:pPr>
            <a:endParaRPr lang="en-GB" dirty="0"/>
          </a:p>
          <a:p>
            <a:r>
              <a:rPr lang="en-GB" dirty="0"/>
              <a:t>device directives</a:t>
            </a:r>
          </a:p>
          <a:p>
            <a:pPr lvl="1"/>
            <a:r>
              <a:rPr lang="en-US" dirty="0"/>
              <a:t>turn on / turn off</a:t>
            </a:r>
          </a:p>
          <a:p>
            <a:pPr lvl="1"/>
            <a:r>
              <a:rPr lang="en-US" dirty="0"/>
              <a:t>increase / decrease the temperature</a:t>
            </a:r>
          </a:p>
          <a:p>
            <a:pPr lvl="1"/>
            <a:r>
              <a:rPr lang="en-US" dirty="0"/>
              <a:t>change the dimness or brightness for a light</a:t>
            </a:r>
          </a:p>
          <a:p>
            <a:pPr lvl="1"/>
            <a:r>
              <a:rPr lang="en-US" dirty="0"/>
              <a:t>lock / unlock a door</a:t>
            </a:r>
          </a:p>
          <a:p>
            <a:pPr lvl="1"/>
            <a:r>
              <a:rPr lang="en-US" dirty="0"/>
              <a:t>change the channel on a television</a:t>
            </a:r>
          </a:p>
          <a:p>
            <a:pPr lvl="1"/>
            <a:r>
              <a:rPr lang="en-US" dirty="0"/>
              <a:t>increase / decrease volume</a:t>
            </a:r>
          </a:p>
          <a:p>
            <a:pPr lvl="1"/>
            <a:r>
              <a:rPr lang="en-US" dirty="0"/>
              <a:t>view a live video stream from a smart home camera on Echo Show or Fire TV</a:t>
            </a:r>
            <a:endParaRPr lang="bg-BG" dirty="0"/>
          </a:p>
        </p:txBody>
      </p:sp>
      <p:pic>
        <p:nvPicPr>
          <p:cNvPr id="5" name="Picture 4">
            <a:extLst>
              <a:ext uri="{FF2B5EF4-FFF2-40B4-BE49-F238E27FC236}">
                <a16:creationId xmlns:a16="http://schemas.microsoft.com/office/drawing/2014/main" id="{F5C072EF-96CE-42A5-A668-0A3A97AE2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2400" y="2362200"/>
            <a:ext cx="3454400" cy="2590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6207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F5DE-5A72-4322-8BC4-1A5E18C6D9F4}"/>
              </a:ext>
            </a:extLst>
          </p:cNvPr>
          <p:cNvSpPr>
            <a:spLocks noGrp="1"/>
          </p:cNvSpPr>
          <p:nvPr>
            <p:ph type="title"/>
          </p:nvPr>
        </p:nvSpPr>
        <p:spPr/>
        <p:txBody>
          <a:bodyPr/>
          <a:lstStyle/>
          <a:p>
            <a:r>
              <a:rPr lang="en-GB" dirty="0"/>
              <a:t>Video Skill </a:t>
            </a:r>
            <a:endParaRPr lang="bg-BG" dirty="0"/>
          </a:p>
        </p:txBody>
      </p:sp>
      <p:sp>
        <p:nvSpPr>
          <p:cNvPr id="3" name="Content Placeholder 2">
            <a:extLst>
              <a:ext uri="{FF2B5EF4-FFF2-40B4-BE49-F238E27FC236}">
                <a16:creationId xmlns:a16="http://schemas.microsoft.com/office/drawing/2014/main" id="{C3DC7FF8-85FA-4B13-90E1-A82308CDA68B}"/>
              </a:ext>
            </a:extLst>
          </p:cNvPr>
          <p:cNvSpPr>
            <a:spLocks noGrp="1"/>
          </p:cNvSpPr>
          <p:nvPr>
            <p:ph idx="1"/>
          </p:nvPr>
        </p:nvSpPr>
        <p:spPr/>
        <p:txBody>
          <a:bodyPr/>
          <a:lstStyle/>
          <a:p>
            <a:r>
              <a:rPr lang="en-US" dirty="0"/>
              <a:t>designed to enable customers to easily find and consume video content</a:t>
            </a:r>
          </a:p>
          <a:p>
            <a:r>
              <a:rPr lang="en-US" dirty="0"/>
              <a:t>Alexa is aware of </a:t>
            </a:r>
            <a:r>
              <a:rPr lang="en-US" dirty="0">
                <a:solidFill>
                  <a:srgbClr val="009BC8"/>
                </a:solidFill>
              </a:rPr>
              <a:t>video devices</a:t>
            </a:r>
            <a:r>
              <a:rPr lang="en-US" dirty="0"/>
              <a:t> and </a:t>
            </a:r>
            <a:r>
              <a:rPr lang="en-US" dirty="0">
                <a:solidFill>
                  <a:srgbClr val="009BC8"/>
                </a:solidFill>
              </a:rPr>
              <a:t>services </a:t>
            </a:r>
            <a:r>
              <a:rPr lang="en-US" dirty="0"/>
              <a:t>a user has or subscribes to, and enables the user to control experiences </a:t>
            </a:r>
            <a:r>
              <a:rPr lang="en-US" dirty="0">
                <a:solidFill>
                  <a:srgbClr val="009BC8"/>
                </a:solidFill>
              </a:rPr>
              <a:t>across these devices and services</a:t>
            </a:r>
          </a:p>
          <a:p>
            <a:r>
              <a:rPr lang="en-GB" dirty="0"/>
              <a:t>device directives</a:t>
            </a:r>
          </a:p>
          <a:p>
            <a:pPr lvl="1"/>
            <a:r>
              <a:rPr lang="en-US" dirty="0"/>
              <a:t>searching and playing content</a:t>
            </a:r>
          </a:p>
          <a:p>
            <a:pPr lvl="1"/>
            <a:r>
              <a:rPr lang="en-US" dirty="0"/>
              <a:t>playback controls such as pause and rewind</a:t>
            </a:r>
          </a:p>
          <a:p>
            <a:pPr lvl="1"/>
            <a:r>
              <a:rPr lang="en-US" dirty="0"/>
              <a:t>launching an app or GUI shortcut</a:t>
            </a:r>
          </a:p>
          <a:p>
            <a:pPr lvl="1"/>
            <a:r>
              <a:rPr lang="en-US" dirty="0"/>
              <a:t>recording video content</a:t>
            </a:r>
          </a:p>
          <a:p>
            <a:pPr lvl="1"/>
            <a:r>
              <a:rPr lang="en-US" dirty="0"/>
              <a:t>channel navigation</a:t>
            </a:r>
          </a:p>
          <a:p>
            <a:pPr lvl="1"/>
            <a:r>
              <a:rPr lang="en-US" dirty="0"/>
              <a:t>video catalog ingestion</a:t>
            </a:r>
            <a:endParaRPr lang="bg-BG" dirty="0"/>
          </a:p>
        </p:txBody>
      </p:sp>
    </p:spTree>
    <p:extLst>
      <p:ext uri="{BB962C8B-B14F-4D97-AF65-F5344CB8AC3E}">
        <p14:creationId xmlns:p14="http://schemas.microsoft.com/office/powerpoint/2010/main" val="3101770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9DF9-162C-4D57-96FF-AB3FCF1120DE}"/>
              </a:ext>
            </a:extLst>
          </p:cNvPr>
          <p:cNvSpPr>
            <a:spLocks noGrp="1"/>
          </p:cNvSpPr>
          <p:nvPr>
            <p:ph type="title"/>
          </p:nvPr>
        </p:nvSpPr>
        <p:spPr/>
        <p:txBody>
          <a:bodyPr/>
          <a:lstStyle/>
          <a:p>
            <a:r>
              <a:rPr lang="en-GB" dirty="0"/>
              <a:t>Flash Briefing Skill </a:t>
            </a:r>
            <a:endParaRPr lang="bg-BG" dirty="0"/>
          </a:p>
        </p:txBody>
      </p:sp>
      <p:sp>
        <p:nvSpPr>
          <p:cNvPr id="3" name="Content Placeholder 2">
            <a:extLst>
              <a:ext uri="{FF2B5EF4-FFF2-40B4-BE49-F238E27FC236}">
                <a16:creationId xmlns:a16="http://schemas.microsoft.com/office/drawing/2014/main" id="{20A0A108-E2DC-4C7F-8E42-ECA971141CED}"/>
              </a:ext>
            </a:extLst>
          </p:cNvPr>
          <p:cNvSpPr>
            <a:spLocks noGrp="1"/>
          </p:cNvSpPr>
          <p:nvPr>
            <p:ph idx="1"/>
          </p:nvPr>
        </p:nvSpPr>
        <p:spPr/>
        <p:txBody>
          <a:bodyPr/>
          <a:lstStyle/>
          <a:p>
            <a:r>
              <a:rPr lang="en-US" dirty="0"/>
              <a:t>provides a </a:t>
            </a:r>
            <a:r>
              <a:rPr lang="en-US" dirty="0">
                <a:solidFill>
                  <a:srgbClr val="009BC8"/>
                </a:solidFill>
              </a:rPr>
              <a:t>quick overview </a:t>
            </a:r>
            <a:r>
              <a:rPr lang="en-US" dirty="0"/>
              <a:t>of news and other content such as comedy, interviews, and list</a:t>
            </a:r>
          </a:p>
          <a:p>
            <a:r>
              <a:rPr lang="en-US" dirty="0"/>
              <a:t>Alexa either </a:t>
            </a:r>
            <a:r>
              <a:rPr lang="en-US" dirty="0">
                <a:solidFill>
                  <a:srgbClr val="009BC8"/>
                </a:solidFill>
              </a:rPr>
              <a:t>reads text </a:t>
            </a:r>
            <a:r>
              <a:rPr lang="en-US" dirty="0"/>
              <a:t>content or </a:t>
            </a:r>
            <a:r>
              <a:rPr lang="en-US" dirty="0">
                <a:solidFill>
                  <a:srgbClr val="009BC8"/>
                </a:solidFill>
              </a:rPr>
              <a:t>plays audio </a:t>
            </a:r>
            <a:r>
              <a:rPr lang="en-US" dirty="0"/>
              <a:t>content that is provided by each </a:t>
            </a:r>
            <a:r>
              <a:rPr lang="en-US" dirty="0">
                <a:solidFill>
                  <a:srgbClr val="009BC8"/>
                </a:solidFill>
              </a:rPr>
              <a:t>enabled skill</a:t>
            </a:r>
          </a:p>
          <a:p>
            <a:r>
              <a:rPr lang="en-US" dirty="0"/>
              <a:t>becomes a part of a customer's daily routine as they get ready for work or school</a:t>
            </a:r>
          </a:p>
          <a:p>
            <a:r>
              <a:rPr lang="en-US" dirty="0"/>
              <a:t>content should update at least once a day</a:t>
            </a:r>
          </a:p>
          <a:p>
            <a:r>
              <a:rPr lang="en-US" dirty="0"/>
              <a:t>you use the </a:t>
            </a:r>
            <a:r>
              <a:rPr lang="en-US" dirty="0">
                <a:solidFill>
                  <a:srgbClr val="009BC8"/>
                </a:solidFill>
              </a:rPr>
              <a:t>developer portal </a:t>
            </a:r>
            <a:r>
              <a:rPr lang="en-US" dirty="0"/>
              <a:t>to provide the name, image and other descriptive information that display in the skills list, as well as </a:t>
            </a:r>
            <a:r>
              <a:rPr lang="en-US" dirty="0">
                <a:solidFill>
                  <a:srgbClr val="009BC8"/>
                </a:solidFill>
              </a:rPr>
              <a:t>configure the feeds </a:t>
            </a:r>
            <a:r>
              <a:rPr lang="en-US" dirty="0"/>
              <a:t>that populate a Flash Briefing skill with content</a:t>
            </a:r>
            <a:endParaRPr lang="bg-BG" dirty="0"/>
          </a:p>
        </p:txBody>
      </p:sp>
    </p:spTree>
    <p:extLst>
      <p:ext uri="{BB962C8B-B14F-4D97-AF65-F5344CB8AC3E}">
        <p14:creationId xmlns:p14="http://schemas.microsoft.com/office/powerpoint/2010/main" val="267878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964D-0A1A-4C08-A122-696DC0CD4A07}"/>
              </a:ext>
            </a:extLst>
          </p:cNvPr>
          <p:cNvSpPr>
            <a:spLocks noGrp="1"/>
          </p:cNvSpPr>
          <p:nvPr>
            <p:ph type="title"/>
          </p:nvPr>
        </p:nvSpPr>
        <p:spPr/>
        <p:txBody>
          <a:bodyPr/>
          <a:lstStyle/>
          <a:p>
            <a:r>
              <a:rPr lang="en-GB" dirty="0"/>
              <a:t>List Skills</a:t>
            </a:r>
            <a:endParaRPr lang="bg-BG" dirty="0"/>
          </a:p>
        </p:txBody>
      </p:sp>
      <p:sp>
        <p:nvSpPr>
          <p:cNvPr id="3" name="Content Placeholder 2">
            <a:extLst>
              <a:ext uri="{FF2B5EF4-FFF2-40B4-BE49-F238E27FC236}">
                <a16:creationId xmlns:a16="http://schemas.microsoft.com/office/drawing/2014/main" id="{E15DEFDC-ADED-447F-823F-18181D79CF9A}"/>
              </a:ext>
            </a:extLst>
          </p:cNvPr>
          <p:cNvSpPr>
            <a:spLocks noGrp="1"/>
          </p:cNvSpPr>
          <p:nvPr>
            <p:ph idx="1"/>
          </p:nvPr>
        </p:nvSpPr>
        <p:spPr/>
        <p:txBody>
          <a:bodyPr/>
          <a:lstStyle/>
          <a:p>
            <a:r>
              <a:rPr lang="en-US" dirty="0"/>
              <a:t>list skill is created through the </a:t>
            </a:r>
            <a:r>
              <a:rPr lang="en-US" dirty="0">
                <a:solidFill>
                  <a:srgbClr val="009BC8"/>
                </a:solidFill>
              </a:rPr>
              <a:t>ASK CLI </a:t>
            </a:r>
            <a:r>
              <a:rPr lang="en-US" dirty="0"/>
              <a:t>(Alexa Skills Kit Command Line Interface)</a:t>
            </a:r>
          </a:p>
          <a:p>
            <a:r>
              <a:rPr lang="en-US" dirty="0"/>
              <a:t>list skill may include an optional </a:t>
            </a:r>
            <a:r>
              <a:rPr lang="en-US" dirty="0">
                <a:solidFill>
                  <a:srgbClr val="009BC8"/>
                </a:solidFill>
              </a:rPr>
              <a:t>custom component</a:t>
            </a:r>
            <a:r>
              <a:rPr lang="en-US" dirty="0"/>
              <a:t>, which can include any features allowed for </a:t>
            </a:r>
            <a:r>
              <a:rPr lang="en-US" dirty="0">
                <a:solidFill>
                  <a:srgbClr val="009BC8"/>
                </a:solidFill>
              </a:rPr>
              <a:t>custom skills</a:t>
            </a:r>
            <a:r>
              <a:rPr lang="en-US" dirty="0"/>
              <a:t>, in addition to </a:t>
            </a:r>
            <a:r>
              <a:rPr lang="en-US" dirty="0">
                <a:solidFill>
                  <a:srgbClr val="009BC8"/>
                </a:solidFill>
              </a:rPr>
              <a:t>list skill </a:t>
            </a:r>
            <a:r>
              <a:rPr lang="en-US" dirty="0"/>
              <a:t>features</a:t>
            </a:r>
          </a:p>
          <a:p>
            <a:r>
              <a:rPr lang="en-US" dirty="0"/>
              <a:t>device directives</a:t>
            </a:r>
          </a:p>
          <a:p>
            <a:pPr lvl="1"/>
            <a:r>
              <a:rPr lang="en-US" dirty="0"/>
              <a:t>Adding an item to a list</a:t>
            </a:r>
          </a:p>
          <a:p>
            <a:pPr lvl="1"/>
            <a:r>
              <a:rPr lang="en-US" dirty="0"/>
              <a:t>Removing an item from a list</a:t>
            </a:r>
          </a:p>
          <a:p>
            <a:pPr lvl="1"/>
            <a:r>
              <a:rPr lang="en-US" dirty="0"/>
              <a:t>Updating an item on a list</a:t>
            </a:r>
            <a:endParaRPr lang="bg-BG" dirty="0"/>
          </a:p>
        </p:txBody>
      </p:sp>
      <p:pic>
        <p:nvPicPr>
          <p:cNvPr id="5" name="Picture 4">
            <a:extLst>
              <a:ext uri="{FF2B5EF4-FFF2-40B4-BE49-F238E27FC236}">
                <a16:creationId xmlns:a16="http://schemas.microsoft.com/office/drawing/2014/main" id="{B84D586C-BC66-47FF-8E21-6C50BD2E4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3657600"/>
            <a:ext cx="2000250" cy="2000250"/>
          </a:xfrm>
          <a:prstGeom prst="rect">
            <a:avLst/>
          </a:prstGeom>
        </p:spPr>
      </p:pic>
    </p:spTree>
    <p:extLst>
      <p:ext uri="{BB962C8B-B14F-4D97-AF65-F5344CB8AC3E}">
        <p14:creationId xmlns:p14="http://schemas.microsoft.com/office/powerpoint/2010/main" val="105859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9808-AFA7-484D-9831-BB9AEE054105}"/>
              </a:ext>
            </a:extLst>
          </p:cNvPr>
          <p:cNvSpPr>
            <a:spLocks noGrp="1"/>
          </p:cNvSpPr>
          <p:nvPr>
            <p:ph type="title"/>
          </p:nvPr>
        </p:nvSpPr>
        <p:spPr/>
        <p:txBody>
          <a:bodyPr/>
          <a:lstStyle/>
          <a:p>
            <a:r>
              <a:rPr lang="en-GB" dirty="0"/>
              <a:t>Custom skill </a:t>
            </a:r>
            <a:endParaRPr lang="bg-BG" dirty="0"/>
          </a:p>
        </p:txBody>
      </p:sp>
      <p:sp>
        <p:nvSpPr>
          <p:cNvPr id="3" name="Content Placeholder 2">
            <a:extLst>
              <a:ext uri="{FF2B5EF4-FFF2-40B4-BE49-F238E27FC236}">
                <a16:creationId xmlns:a16="http://schemas.microsoft.com/office/drawing/2014/main" id="{7B741054-A48F-4503-86FF-1397BCE5C2B5}"/>
              </a:ext>
            </a:extLst>
          </p:cNvPr>
          <p:cNvSpPr>
            <a:spLocks noGrp="1"/>
          </p:cNvSpPr>
          <p:nvPr>
            <p:ph idx="1"/>
          </p:nvPr>
        </p:nvSpPr>
        <p:spPr/>
        <p:txBody>
          <a:bodyPr/>
          <a:lstStyle/>
          <a:p>
            <a:r>
              <a:rPr lang="en-US" dirty="0"/>
              <a:t>for the most control over the user's experience, build a skill with a </a:t>
            </a:r>
            <a:r>
              <a:rPr lang="en-US" dirty="0">
                <a:solidFill>
                  <a:srgbClr val="009BC8"/>
                </a:solidFill>
              </a:rPr>
              <a:t>custom interaction model</a:t>
            </a:r>
          </a:p>
          <a:p>
            <a:r>
              <a:rPr lang="en-US" dirty="0"/>
              <a:t>developer defines</a:t>
            </a:r>
          </a:p>
          <a:p>
            <a:pPr lvl="1"/>
            <a:r>
              <a:rPr lang="en-US" dirty="0"/>
              <a:t>the requests the </a:t>
            </a:r>
            <a:r>
              <a:rPr lang="en-US" dirty="0">
                <a:solidFill>
                  <a:srgbClr val="009BC8"/>
                </a:solidFill>
              </a:rPr>
              <a:t>skill</a:t>
            </a:r>
            <a:r>
              <a:rPr lang="en-US" dirty="0"/>
              <a:t> can handle. These are defined as </a:t>
            </a:r>
            <a:r>
              <a:rPr lang="en-US" dirty="0">
                <a:solidFill>
                  <a:srgbClr val="009BC8"/>
                </a:solidFill>
              </a:rPr>
              <a:t>intents</a:t>
            </a:r>
          </a:p>
          <a:p>
            <a:pPr lvl="1"/>
            <a:r>
              <a:rPr lang="en-US" dirty="0"/>
              <a:t>the words users say to make (or invoke) those requests. This is the </a:t>
            </a:r>
            <a:r>
              <a:rPr lang="en-US" dirty="0">
                <a:solidFill>
                  <a:srgbClr val="009BC8"/>
                </a:solidFill>
              </a:rPr>
              <a:t>interaction model</a:t>
            </a:r>
            <a:r>
              <a:rPr lang="en-US" dirty="0"/>
              <a:t>, and it provides the voice user interface by which users communicate with the skill</a:t>
            </a:r>
          </a:p>
          <a:p>
            <a:pPr lvl="1"/>
            <a:r>
              <a:rPr lang="en-US" dirty="0"/>
              <a:t>the </a:t>
            </a:r>
            <a:r>
              <a:rPr lang="en-US" dirty="0">
                <a:solidFill>
                  <a:srgbClr val="009BC8"/>
                </a:solidFill>
              </a:rPr>
              <a:t>visual</a:t>
            </a:r>
            <a:r>
              <a:rPr lang="en-US" dirty="0"/>
              <a:t> and </a:t>
            </a:r>
            <a:r>
              <a:rPr lang="en-US" dirty="0">
                <a:solidFill>
                  <a:srgbClr val="009BC8"/>
                </a:solidFill>
              </a:rPr>
              <a:t>touch interactions </a:t>
            </a:r>
            <a:r>
              <a:rPr lang="en-US" dirty="0"/>
              <a:t>that users will experience and can invoke</a:t>
            </a:r>
          </a:p>
          <a:p>
            <a:pPr lvl="1"/>
            <a:r>
              <a:rPr lang="en-US" dirty="0"/>
              <a:t>the name Alexa uses to identify your skill, called the </a:t>
            </a:r>
            <a:r>
              <a:rPr lang="en-US" dirty="0">
                <a:solidFill>
                  <a:srgbClr val="009BC8"/>
                </a:solidFill>
              </a:rPr>
              <a:t>invocation name</a:t>
            </a:r>
          </a:p>
          <a:p>
            <a:r>
              <a:rPr lang="en-US" dirty="0"/>
              <a:t>this is the most </a:t>
            </a:r>
            <a:r>
              <a:rPr lang="en-US" dirty="0">
                <a:solidFill>
                  <a:srgbClr val="009BC8"/>
                </a:solidFill>
              </a:rPr>
              <a:t>flexible </a:t>
            </a:r>
            <a:r>
              <a:rPr lang="en-US" dirty="0"/>
              <a:t>kind of skill you can build, but also the most </a:t>
            </a:r>
            <a:r>
              <a:rPr lang="en-US" dirty="0">
                <a:solidFill>
                  <a:srgbClr val="009BC8"/>
                </a:solidFill>
              </a:rPr>
              <a:t>complex</a:t>
            </a:r>
            <a:r>
              <a:rPr lang="en-US" dirty="0"/>
              <a:t>, since you need to provide the </a:t>
            </a:r>
            <a:r>
              <a:rPr lang="en-US" dirty="0">
                <a:solidFill>
                  <a:srgbClr val="009BC8"/>
                </a:solidFill>
              </a:rPr>
              <a:t>interaction model</a:t>
            </a:r>
            <a:endParaRPr lang="bg-BG" dirty="0">
              <a:solidFill>
                <a:srgbClr val="009BC8"/>
              </a:solidFill>
            </a:endParaRPr>
          </a:p>
        </p:txBody>
      </p:sp>
    </p:spTree>
    <p:extLst>
      <p:ext uri="{BB962C8B-B14F-4D97-AF65-F5344CB8AC3E}">
        <p14:creationId xmlns:p14="http://schemas.microsoft.com/office/powerpoint/2010/main" val="166264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C8E3-8127-4E5E-BE17-D639407227C2}"/>
              </a:ext>
            </a:extLst>
          </p:cNvPr>
          <p:cNvSpPr>
            <a:spLocks noGrp="1"/>
          </p:cNvSpPr>
          <p:nvPr>
            <p:ph type="title"/>
          </p:nvPr>
        </p:nvSpPr>
        <p:spPr/>
        <p:txBody>
          <a:bodyPr/>
          <a:lstStyle/>
          <a:p>
            <a:r>
              <a:rPr lang="en-GB" dirty="0"/>
              <a:t>Building custom skill</a:t>
            </a:r>
            <a:endParaRPr lang="bg-BG" dirty="0"/>
          </a:p>
        </p:txBody>
      </p:sp>
      <p:sp>
        <p:nvSpPr>
          <p:cNvPr id="3" name="Text Placeholder 2">
            <a:extLst>
              <a:ext uri="{FF2B5EF4-FFF2-40B4-BE49-F238E27FC236}">
                <a16:creationId xmlns:a16="http://schemas.microsoft.com/office/drawing/2014/main" id="{28978103-1DF3-45D0-8159-8DB3848105FE}"/>
              </a:ext>
            </a:extLst>
          </p:cNvPr>
          <p:cNvSpPr>
            <a:spLocks noGrp="1"/>
          </p:cNvSpPr>
          <p:nvPr>
            <p:ph type="body" idx="1"/>
          </p:nvPr>
        </p:nvSpPr>
        <p:spPr/>
        <p:txBody>
          <a:bodyPr/>
          <a:lstStyle/>
          <a:p>
            <a:r>
              <a:rPr lang="en-GB" dirty="0"/>
              <a:t>Step by step</a:t>
            </a:r>
          </a:p>
        </p:txBody>
      </p:sp>
      <p:pic>
        <p:nvPicPr>
          <p:cNvPr id="4" name="Picture 3">
            <a:extLst>
              <a:ext uri="{FF2B5EF4-FFF2-40B4-BE49-F238E27FC236}">
                <a16:creationId xmlns:a16="http://schemas.microsoft.com/office/drawing/2014/main" id="{5776893D-2D49-4D93-8BD1-4F3E00B613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472635"/>
            <a:ext cx="2601980" cy="1216912"/>
          </a:xfrm>
          <a:prstGeom prst="rect">
            <a:avLst/>
          </a:prstGeom>
        </p:spPr>
      </p:pic>
    </p:spTree>
    <p:extLst>
      <p:ext uri="{BB962C8B-B14F-4D97-AF65-F5344CB8AC3E}">
        <p14:creationId xmlns:p14="http://schemas.microsoft.com/office/powerpoint/2010/main" val="195695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Speaker</a:t>
            </a:r>
          </a:p>
        </p:txBody>
      </p:sp>
      <p:sp>
        <p:nvSpPr>
          <p:cNvPr id="4" name="Content Placeholder 18"/>
          <p:cNvSpPr>
            <a:spLocks noGrp="1"/>
          </p:cNvSpPr>
          <p:nvPr>
            <p:ph idx="1"/>
          </p:nvPr>
        </p:nvSpPr>
        <p:spPr>
          <a:xfrm>
            <a:off x="457200" y="1479203"/>
            <a:ext cx="8229600" cy="4525963"/>
          </a:xfrm>
        </p:spPr>
        <p:txBody>
          <a:bodyPr>
            <a:normAutofit fontScale="92500" lnSpcReduction="10000"/>
          </a:bodyPr>
          <a:lstStyle/>
          <a:p>
            <a:r>
              <a:rPr lang="en-US" sz="3000" b="1" dirty="0" err="1">
                <a:solidFill>
                  <a:srgbClr val="646464"/>
                </a:solidFill>
              </a:rPr>
              <a:t>Stamo</a:t>
            </a:r>
            <a:r>
              <a:rPr lang="en-US" sz="3000" b="1" dirty="0">
                <a:solidFill>
                  <a:srgbClr val="646464"/>
                </a:solidFill>
              </a:rPr>
              <a:t> Petkov</a:t>
            </a:r>
          </a:p>
          <a:p>
            <a:r>
              <a:rPr lang="en-US" b="1" dirty="0">
                <a:solidFill>
                  <a:srgbClr val="646464"/>
                </a:solidFill>
              </a:rPr>
              <a:t>Information services Plc.</a:t>
            </a:r>
          </a:p>
          <a:p>
            <a:r>
              <a:rPr lang="en-US" sz="1900" b="1" dirty="0">
                <a:solidFill>
                  <a:srgbClr val="646464"/>
                </a:solidFill>
              </a:rPr>
              <a:t>Head of Microsoft Technologies </a:t>
            </a:r>
            <a:br>
              <a:rPr lang="en-US" sz="1900" b="1" dirty="0">
                <a:solidFill>
                  <a:srgbClr val="646464"/>
                </a:solidFill>
              </a:rPr>
            </a:br>
            <a:r>
              <a:rPr lang="en-US" sz="1900" b="1" dirty="0">
                <a:solidFill>
                  <a:srgbClr val="646464"/>
                </a:solidFill>
              </a:rPr>
              <a:t>department</a:t>
            </a:r>
          </a:p>
          <a:p>
            <a:endParaRPr lang="en-US" b="1" dirty="0">
              <a:solidFill>
                <a:srgbClr val="646464"/>
              </a:solidFill>
            </a:endParaRPr>
          </a:p>
          <a:p>
            <a:r>
              <a:rPr lang="en-US" sz="2400" b="1" dirty="0">
                <a:solidFill>
                  <a:srgbClr val="646464"/>
                </a:solidFill>
              </a:rPr>
              <a:t>Contact</a:t>
            </a:r>
          </a:p>
          <a:p>
            <a:pPr lvl="1"/>
            <a:r>
              <a:rPr lang="en-US" sz="1900" dirty="0">
                <a:hlinkClick r:id="rId3"/>
              </a:rPr>
              <a:t>s.g.petkov@is-bg.net</a:t>
            </a:r>
            <a:endParaRPr lang="en-US" sz="1900" dirty="0"/>
          </a:p>
          <a:p>
            <a:pPr lvl="1"/>
            <a:r>
              <a:rPr lang="en-US" sz="1900" dirty="0">
                <a:hlinkClick r:id="rId4"/>
              </a:rPr>
              <a:t>stamo.petkov@gmail.com</a:t>
            </a:r>
            <a:endParaRPr lang="en-US" sz="1900" dirty="0"/>
          </a:p>
          <a:p>
            <a:pPr lvl="1"/>
            <a:endParaRPr lang="en-US" sz="1900" dirty="0"/>
          </a:p>
          <a:p>
            <a:pPr lvl="1"/>
            <a:r>
              <a:rPr lang="en-US" sz="1900" dirty="0">
                <a:hlinkClick r:id="rId5"/>
              </a:rPr>
              <a:t>https://github.com/stamo</a:t>
            </a:r>
            <a:endParaRPr lang="en-US" sz="1900" dirty="0"/>
          </a:p>
          <a:p>
            <a:pPr lvl="1"/>
            <a:r>
              <a:rPr lang="en-US" sz="1900" dirty="0">
                <a:hlinkClick r:id="rId6"/>
              </a:rPr>
              <a:t>http://bg.linkedin.com/in/stamopetkov</a:t>
            </a:r>
            <a:endParaRPr lang="en-US" sz="1900" dirty="0"/>
          </a:p>
          <a:p>
            <a:pPr lvl="1"/>
            <a:r>
              <a:rPr lang="en-US" sz="1900" dirty="0">
                <a:hlinkClick r:id="rId7"/>
              </a:rPr>
              <a:t>https://www.facebook.com/stamo.petkov</a:t>
            </a:r>
            <a:endParaRPr lang="en-US" sz="1900" dirty="0"/>
          </a:p>
          <a:p>
            <a:pPr lvl="1"/>
            <a:r>
              <a:rPr lang="en-US" sz="1900" dirty="0">
                <a:hlinkClick r:id="rId8"/>
              </a:rPr>
              <a:t>@</a:t>
            </a:r>
            <a:r>
              <a:rPr lang="en-US" sz="1900" dirty="0" err="1">
                <a:hlinkClick r:id="rId8"/>
              </a:rPr>
              <a:t>stamo_petkov</a:t>
            </a:r>
            <a:r>
              <a:rPr lang="en-US" sz="1900" dirty="0">
                <a:hlinkClick r:id="rId8"/>
              </a:rPr>
              <a:t> </a:t>
            </a:r>
            <a:endParaRPr lang="en-US" sz="1900" dirty="0"/>
          </a:p>
        </p:txBody>
      </p:sp>
      <p:pic>
        <p:nvPicPr>
          <p:cNvPr id="5" name="Picture 4">
            <a:extLst>
              <a:ext uri="{FF2B5EF4-FFF2-40B4-BE49-F238E27FC236}">
                <a16:creationId xmlns:a16="http://schemas.microsoft.com/office/drawing/2014/main" id="{28EC3E37-4035-4D21-9BA9-88C01CEAC6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1200" y="1143000"/>
            <a:ext cx="2895600" cy="43434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12927533"/>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6A3F-4F8E-41A5-9FB2-28B91FE80C7C}"/>
              </a:ext>
            </a:extLst>
          </p:cNvPr>
          <p:cNvSpPr>
            <a:spLocks noGrp="1"/>
          </p:cNvSpPr>
          <p:nvPr>
            <p:ph type="title"/>
          </p:nvPr>
        </p:nvSpPr>
        <p:spPr/>
        <p:txBody>
          <a:bodyPr/>
          <a:lstStyle/>
          <a:p>
            <a:r>
              <a:rPr lang="en-US" dirty="0"/>
              <a:t>Steps to Build a Custom Skill</a:t>
            </a:r>
            <a:endParaRPr lang="bg-BG" dirty="0"/>
          </a:p>
        </p:txBody>
      </p:sp>
      <p:sp>
        <p:nvSpPr>
          <p:cNvPr id="3" name="Content Placeholder 2">
            <a:extLst>
              <a:ext uri="{FF2B5EF4-FFF2-40B4-BE49-F238E27FC236}">
                <a16:creationId xmlns:a16="http://schemas.microsoft.com/office/drawing/2014/main" id="{A111503B-AD6F-44B2-8272-8AF221F61782}"/>
              </a:ext>
            </a:extLst>
          </p:cNvPr>
          <p:cNvSpPr>
            <a:spLocks noGrp="1"/>
          </p:cNvSpPr>
          <p:nvPr>
            <p:ph idx="1"/>
          </p:nvPr>
        </p:nvSpPr>
        <p:spPr>
          <a:xfrm>
            <a:off x="457200" y="1600200"/>
            <a:ext cx="4648200" cy="4525963"/>
          </a:xfrm>
        </p:spPr>
        <p:txBody>
          <a:bodyPr/>
          <a:lstStyle/>
          <a:p>
            <a:r>
              <a:rPr lang="en-US" dirty="0"/>
              <a:t>design a </a:t>
            </a:r>
            <a:r>
              <a:rPr lang="en-US" dirty="0">
                <a:solidFill>
                  <a:srgbClr val="009BC8"/>
                </a:solidFill>
              </a:rPr>
              <a:t>Voice User Interface</a:t>
            </a:r>
          </a:p>
          <a:p>
            <a:r>
              <a:rPr lang="en-US" dirty="0"/>
              <a:t>set up the </a:t>
            </a:r>
            <a:r>
              <a:rPr lang="en-US" dirty="0">
                <a:solidFill>
                  <a:srgbClr val="009BC8"/>
                </a:solidFill>
              </a:rPr>
              <a:t>Skill</a:t>
            </a:r>
            <a:r>
              <a:rPr lang="en-US" dirty="0"/>
              <a:t> in the </a:t>
            </a:r>
            <a:r>
              <a:rPr lang="en-US" dirty="0">
                <a:solidFill>
                  <a:srgbClr val="009BC8"/>
                </a:solidFill>
              </a:rPr>
              <a:t>Developer Console</a:t>
            </a:r>
          </a:p>
          <a:p>
            <a:r>
              <a:rPr lang="en-US" dirty="0"/>
              <a:t>use the </a:t>
            </a:r>
            <a:r>
              <a:rPr lang="en-US" dirty="0">
                <a:solidFill>
                  <a:srgbClr val="009BC8"/>
                </a:solidFill>
              </a:rPr>
              <a:t>Voice Design </a:t>
            </a:r>
            <a:r>
              <a:rPr lang="en-US" dirty="0"/>
              <a:t>to build your </a:t>
            </a:r>
            <a:r>
              <a:rPr lang="en-US" dirty="0">
                <a:solidFill>
                  <a:srgbClr val="009BC8"/>
                </a:solidFill>
              </a:rPr>
              <a:t>Interaction Model</a:t>
            </a:r>
          </a:p>
          <a:p>
            <a:r>
              <a:rPr lang="en-US" dirty="0"/>
              <a:t>write and test the code for your </a:t>
            </a:r>
            <a:r>
              <a:rPr lang="en-US" dirty="0">
                <a:solidFill>
                  <a:srgbClr val="009BC8"/>
                </a:solidFill>
              </a:rPr>
              <a:t>Skill</a:t>
            </a:r>
          </a:p>
          <a:p>
            <a:r>
              <a:rPr lang="en-US" dirty="0"/>
              <a:t>beta test your </a:t>
            </a:r>
            <a:r>
              <a:rPr lang="en-US" dirty="0">
                <a:solidFill>
                  <a:srgbClr val="009BC8"/>
                </a:solidFill>
              </a:rPr>
              <a:t>Skill</a:t>
            </a:r>
            <a:r>
              <a:rPr lang="en-US" dirty="0"/>
              <a:t> (Optional)</a:t>
            </a:r>
          </a:p>
          <a:p>
            <a:r>
              <a:rPr lang="en-US" dirty="0"/>
              <a:t>submit your skill for </a:t>
            </a:r>
            <a:r>
              <a:rPr lang="en-US" dirty="0">
                <a:solidFill>
                  <a:srgbClr val="009BC8"/>
                </a:solidFill>
              </a:rPr>
              <a:t>Certification</a:t>
            </a:r>
            <a:endParaRPr lang="bg-BG" dirty="0">
              <a:solidFill>
                <a:srgbClr val="009BC8"/>
              </a:solidFill>
            </a:endParaRPr>
          </a:p>
        </p:txBody>
      </p:sp>
      <p:pic>
        <p:nvPicPr>
          <p:cNvPr id="5" name="Picture 4">
            <a:extLst>
              <a:ext uri="{FF2B5EF4-FFF2-40B4-BE49-F238E27FC236}">
                <a16:creationId xmlns:a16="http://schemas.microsoft.com/office/drawing/2014/main" id="{3FD7578C-E3EE-4FF6-8134-9D96EA372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700" y="2209800"/>
            <a:ext cx="3035300" cy="26016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2149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A51-55D2-4FD5-8660-9D77F38DB021}"/>
              </a:ext>
            </a:extLst>
          </p:cNvPr>
          <p:cNvSpPr>
            <a:spLocks noGrp="1"/>
          </p:cNvSpPr>
          <p:nvPr>
            <p:ph type="title"/>
          </p:nvPr>
        </p:nvSpPr>
        <p:spPr/>
        <p:txBody>
          <a:bodyPr/>
          <a:lstStyle/>
          <a:p>
            <a:r>
              <a:rPr lang="en-US" dirty="0"/>
              <a:t>Design a Voice User Interface</a:t>
            </a:r>
            <a:endParaRPr lang="bg-BG" dirty="0"/>
          </a:p>
        </p:txBody>
      </p:sp>
      <p:sp>
        <p:nvSpPr>
          <p:cNvPr id="3" name="Content Placeholder 2">
            <a:extLst>
              <a:ext uri="{FF2B5EF4-FFF2-40B4-BE49-F238E27FC236}">
                <a16:creationId xmlns:a16="http://schemas.microsoft.com/office/drawing/2014/main" id="{C3393AD8-97AD-4A57-B7DC-9360E4111D00}"/>
              </a:ext>
            </a:extLst>
          </p:cNvPr>
          <p:cNvSpPr>
            <a:spLocks noGrp="1"/>
          </p:cNvSpPr>
          <p:nvPr>
            <p:ph idx="1"/>
          </p:nvPr>
        </p:nvSpPr>
        <p:spPr/>
        <p:txBody>
          <a:bodyPr/>
          <a:lstStyle/>
          <a:p>
            <a:r>
              <a:rPr lang="en-US" dirty="0"/>
              <a:t>designing an effective voice user interface for your skill is a critical first step that you should do before writing any code</a:t>
            </a:r>
          </a:p>
          <a:p>
            <a:r>
              <a:rPr lang="en-US" dirty="0"/>
              <a:t>create a flow diagram that maps out how users will interact with the skill</a:t>
            </a:r>
          </a:p>
          <a:p>
            <a:r>
              <a:rPr lang="en-US" dirty="0"/>
              <a:t>use the flow diagram to identify the user requests that your skill will handle. These will become intents</a:t>
            </a:r>
          </a:p>
          <a:p>
            <a:r>
              <a:rPr lang="en-US" dirty="0"/>
              <a:t>if your skill is designed to include images, gather that content and store them on a publicly accessible site</a:t>
            </a:r>
            <a:endParaRPr lang="bg-BG" dirty="0"/>
          </a:p>
        </p:txBody>
      </p:sp>
    </p:spTree>
    <p:extLst>
      <p:ext uri="{BB962C8B-B14F-4D97-AF65-F5344CB8AC3E}">
        <p14:creationId xmlns:p14="http://schemas.microsoft.com/office/powerpoint/2010/main" val="36129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9F0C-6227-403F-9A86-B85609E6B149}"/>
              </a:ext>
            </a:extLst>
          </p:cNvPr>
          <p:cNvSpPr>
            <a:spLocks noGrp="1"/>
          </p:cNvSpPr>
          <p:nvPr>
            <p:ph type="title"/>
          </p:nvPr>
        </p:nvSpPr>
        <p:spPr>
          <a:xfrm>
            <a:off x="304800" y="0"/>
            <a:ext cx="8458200" cy="1219200"/>
          </a:xfrm>
        </p:spPr>
        <p:txBody>
          <a:bodyPr/>
          <a:lstStyle/>
          <a:p>
            <a:r>
              <a:rPr lang="en-US" dirty="0"/>
              <a:t>Set up the Skill in the Developer Console</a:t>
            </a:r>
            <a:endParaRPr lang="bg-BG" dirty="0"/>
          </a:p>
        </p:txBody>
      </p:sp>
      <p:sp>
        <p:nvSpPr>
          <p:cNvPr id="3" name="Content Placeholder 2">
            <a:extLst>
              <a:ext uri="{FF2B5EF4-FFF2-40B4-BE49-F238E27FC236}">
                <a16:creationId xmlns:a16="http://schemas.microsoft.com/office/drawing/2014/main" id="{A1D748FF-CC11-493A-9805-482F3A8F1F39}"/>
              </a:ext>
            </a:extLst>
          </p:cNvPr>
          <p:cNvSpPr>
            <a:spLocks noGrp="1"/>
          </p:cNvSpPr>
          <p:nvPr>
            <p:ph idx="1"/>
          </p:nvPr>
        </p:nvSpPr>
        <p:spPr/>
        <p:txBody>
          <a:bodyPr/>
          <a:lstStyle/>
          <a:p>
            <a:pPr marL="0" indent="0">
              <a:buNone/>
            </a:pPr>
            <a:r>
              <a:rPr lang="en-US" dirty="0"/>
              <a:t>To create a new skill, you need to provide:</a:t>
            </a:r>
          </a:p>
          <a:p>
            <a:endParaRPr lang="en-US" dirty="0"/>
          </a:p>
          <a:p>
            <a:r>
              <a:rPr lang="en-US" dirty="0"/>
              <a:t>a name that identifies the skill. When you publish the skill, this becomes the public name that customers will see in the skill store. You can edit this name before you publish if necessary.</a:t>
            </a:r>
          </a:p>
          <a:p>
            <a:r>
              <a:rPr lang="en-US" dirty="0"/>
              <a:t>the initial language to use. You can add support for additional languages later.</a:t>
            </a:r>
          </a:p>
          <a:p>
            <a:r>
              <a:rPr lang="en-US" dirty="0"/>
              <a:t>the interaction model that defines how users interact with your skill.</a:t>
            </a:r>
            <a:endParaRPr lang="bg-BG" dirty="0"/>
          </a:p>
        </p:txBody>
      </p:sp>
    </p:spTree>
    <p:extLst>
      <p:ext uri="{BB962C8B-B14F-4D97-AF65-F5344CB8AC3E}">
        <p14:creationId xmlns:p14="http://schemas.microsoft.com/office/powerpoint/2010/main" val="523372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E200-4B69-4F06-90CE-329184EDF34C}"/>
              </a:ext>
            </a:extLst>
          </p:cNvPr>
          <p:cNvSpPr>
            <a:spLocks noGrp="1"/>
          </p:cNvSpPr>
          <p:nvPr>
            <p:ph type="title"/>
          </p:nvPr>
        </p:nvSpPr>
        <p:spPr>
          <a:xfrm>
            <a:off x="457200" y="152400"/>
            <a:ext cx="8229600" cy="1219200"/>
          </a:xfrm>
        </p:spPr>
        <p:txBody>
          <a:bodyPr/>
          <a:lstStyle/>
          <a:p>
            <a:r>
              <a:rPr lang="en-US" dirty="0"/>
              <a:t>Use the Voice Design to build your Interaction Model</a:t>
            </a:r>
            <a:endParaRPr lang="bg-BG" dirty="0"/>
          </a:p>
        </p:txBody>
      </p:sp>
      <p:sp>
        <p:nvSpPr>
          <p:cNvPr id="3" name="Content Placeholder 2">
            <a:extLst>
              <a:ext uri="{FF2B5EF4-FFF2-40B4-BE49-F238E27FC236}">
                <a16:creationId xmlns:a16="http://schemas.microsoft.com/office/drawing/2014/main" id="{48F7629C-BB35-4067-A50F-2A4880351508}"/>
              </a:ext>
            </a:extLst>
          </p:cNvPr>
          <p:cNvSpPr>
            <a:spLocks noGrp="1"/>
          </p:cNvSpPr>
          <p:nvPr>
            <p:ph idx="1"/>
          </p:nvPr>
        </p:nvSpPr>
        <p:spPr/>
        <p:txBody>
          <a:bodyPr/>
          <a:lstStyle/>
          <a:p>
            <a:pPr marL="0" indent="0">
              <a:buNone/>
            </a:pPr>
            <a:r>
              <a:rPr lang="en-US" dirty="0"/>
              <a:t>The </a:t>
            </a:r>
            <a:r>
              <a:rPr lang="en-US" dirty="0">
                <a:solidFill>
                  <a:srgbClr val="009BC8"/>
                </a:solidFill>
              </a:rPr>
              <a:t>interaction model </a:t>
            </a:r>
            <a:r>
              <a:rPr lang="en-US" dirty="0"/>
              <a:t>refers to your collection of </a:t>
            </a:r>
            <a:r>
              <a:rPr lang="en-US" dirty="0">
                <a:solidFill>
                  <a:srgbClr val="009BC8"/>
                </a:solidFill>
              </a:rPr>
              <a:t>intents</a:t>
            </a:r>
            <a:r>
              <a:rPr lang="en-US" dirty="0"/>
              <a:t>, sample </a:t>
            </a:r>
            <a:r>
              <a:rPr lang="en-US" dirty="0">
                <a:solidFill>
                  <a:srgbClr val="009BC8"/>
                </a:solidFill>
              </a:rPr>
              <a:t>utterances</a:t>
            </a:r>
            <a:r>
              <a:rPr lang="en-US" dirty="0"/>
              <a:t>, and the </a:t>
            </a:r>
            <a:r>
              <a:rPr lang="en-US" dirty="0">
                <a:solidFill>
                  <a:srgbClr val="009BC8"/>
                </a:solidFill>
              </a:rPr>
              <a:t>dialog model</a:t>
            </a:r>
            <a:r>
              <a:rPr lang="en-US" dirty="0"/>
              <a:t>:</a:t>
            </a:r>
          </a:p>
          <a:p>
            <a:endParaRPr lang="en-US" dirty="0"/>
          </a:p>
          <a:p>
            <a:r>
              <a:rPr lang="en-US" dirty="0"/>
              <a:t>the requests your skill can handle are represented as </a:t>
            </a:r>
            <a:r>
              <a:rPr lang="en-US" dirty="0">
                <a:solidFill>
                  <a:srgbClr val="009BC8"/>
                </a:solidFill>
              </a:rPr>
              <a:t>intents</a:t>
            </a:r>
          </a:p>
          <a:p>
            <a:r>
              <a:rPr lang="en-US" dirty="0">
                <a:solidFill>
                  <a:srgbClr val="009BC8"/>
                </a:solidFill>
              </a:rPr>
              <a:t>intents</a:t>
            </a:r>
            <a:r>
              <a:rPr lang="en-US" dirty="0"/>
              <a:t> can optionally have arguments called </a:t>
            </a:r>
            <a:r>
              <a:rPr lang="en-US" dirty="0">
                <a:solidFill>
                  <a:srgbClr val="009BC8"/>
                </a:solidFill>
              </a:rPr>
              <a:t>slots</a:t>
            </a:r>
            <a:endParaRPr lang="en-US" dirty="0"/>
          </a:p>
          <a:p>
            <a:r>
              <a:rPr lang="en-US" dirty="0"/>
              <a:t>sample </a:t>
            </a:r>
            <a:r>
              <a:rPr lang="en-US" dirty="0">
                <a:solidFill>
                  <a:srgbClr val="009BC8"/>
                </a:solidFill>
              </a:rPr>
              <a:t>utterances</a:t>
            </a:r>
            <a:r>
              <a:rPr lang="en-US" dirty="0"/>
              <a:t> map the </a:t>
            </a:r>
            <a:r>
              <a:rPr lang="en-US" dirty="0">
                <a:solidFill>
                  <a:srgbClr val="009BC8"/>
                </a:solidFill>
              </a:rPr>
              <a:t>intents</a:t>
            </a:r>
            <a:r>
              <a:rPr lang="en-US" dirty="0"/>
              <a:t> to the words and phrases users can say to interact with your skill</a:t>
            </a:r>
          </a:p>
          <a:p>
            <a:r>
              <a:rPr lang="en-US" dirty="0"/>
              <a:t>a </a:t>
            </a:r>
            <a:r>
              <a:rPr lang="en-US" dirty="0">
                <a:solidFill>
                  <a:srgbClr val="009BC8"/>
                </a:solidFill>
              </a:rPr>
              <a:t>dialog model </a:t>
            </a:r>
            <a:r>
              <a:rPr lang="en-US" dirty="0"/>
              <a:t>identifies information your skill requires and the prompts Alexa can use to collect and confirm that information in a conversation with the user</a:t>
            </a:r>
            <a:endParaRPr lang="bg-BG" dirty="0"/>
          </a:p>
        </p:txBody>
      </p:sp>
    </p:spTree>
    <p:extLst>
      <p:ext uri="{BB962C8B-B14F-4D97-AF65-F5344CB8AC3E}">
        <p14:creationId xmlns:p14="http://schemas.microsoft.com/office/powerpoint/2010/main" val="532372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242F-748C-480D-9CD5-544BD04712EE}"/>
              </a:ext>
            </a:extLst>
          </p:cNvPr>
          <p:cNvSpPr>
            <a:spLocks noGrp="1"/>
          </p:cNvSpPr>
          <p:nvPr>
            <p:ph type="title"/>
          </p:nvPr>
        </p:nvSpPr>
        <p:spPr/>
        <p:txBody>
          <a:bodyPr/>
          <a:lstStyle/>
          <a:p>
            <a:r>
              <a:rPr lang="en-US" dirty="0"/>
              <a:t>Write and test the code for your Skill</a:t>
            </a:r>
            <a:endParaRPr lang="bg-BG" dirty="0"/>
          </a:p>
        </p:txBody>
      </p:sp>
      <p:sp>
        <p:nvSpPr>
          <p:cNvPr id="3" name="Content Placeholder 2">
            <a:extLst>
              <a:ext uri="{FF2B5EF4-FFF2-40B4-BE49-F238E27FC236}">
                <a16:creationId xmlns:a16="http://schemas.microsoft.com/office/drawing/2014/main" id="{21C3E1A3-106B-44D4-9654-7A4B137010DA}"/>
              </a:ext>
            </a:extLst>
          </p:cNvPr>
          <p:cNvSpPr>
            <a:spLocks noGrp="1"/>
          </p:cNvSpPr>
          <p:nvPr>
            <p:ph idx="1"/>
          </p:nvPr>
        </p:nvSpPr>
        <p:spPr>
          <a:xfrm>
            <a:off x="457200" y="1524000"/>
            <a:ext cx="8229600" cy="4525963"/>
          </a:xfrm>
        </p:spPr>
        <p:txBody>
          <a:bodyPr/>
          <a:lstStyle/>
          <a:p>
            <a:r>
              <a:rPr lang="en-US" dirty="0"/>
              <a:t>create a service that can accept requests from the Alexa service and send back responses</a:t>
            </a:r>
          </a:p>
          <a:p>
            <a:r>
              <a:rPr lang="en-US" dirty="0"/>
              <a:t>you can create an </a:t>
            </a:r>
            <a:r>
              <a:rPr lang="en-US" dirty="0">
                <a:solidFill>
                  <a:srgbClr val="009BC8"/>
                </a:solidFill>
              </a:rPr>
              <a:t>AWS Lambda function </a:t>
            </a:r>
            <a:r>
              <a:rPr lang="en-US" dirty="0"/>
              <a:t>to host the service for your skill or build a </a:t>
            </a:r>
            <a:r>
              <a:rPr lang="en-US" dirty="0">
                <a:solidFill>
                  <a:srgbClr val="009BC8"/>
                </a:solidFill>
              </a:rPr>
              <a:t>web service </a:t>
            </a:r>
            <a:r>
              <a:rPr lang="en-US" dirty="0"/>
              <a:t>and host it with any cloud provider</a:t>
            </a:r>
          </a:p>
          <a:p>
            <a:r>
              <a:rPr lang="en-US" dirty="0"/>
              <a:t>write the code for your skill. If you are using </a:t>
            </a:r>
            <a:r>
              <a:rPr lang="en-US" dirty="0">
                <a:solidFill>
                  <a:srgbClr val="009BC8"/>
                </a:solidFill>
              </a:rPr>
              <a:t>Lambda</a:t>
            </a:r>
            <a:r>
              <a:rPr lang="en-US" dirty="0"/>
              <a:t>, you can code in </a:t>
            </a:r>
            <a:r>
              <a:rPr lang="en-US" dirty="0">
                <a:solidFill>
                  <a:srgbClr val="009BC8"/>
                </a:solidFill>
              </a:rPr>
              <a:t>Node.js</a:t>
            </a:r>
            <a:r>
              <a:rPr lang="en-US" dirty="0"/>
              <a:t>, </a:t>
            </a:r>
            <a:r>
              <a:rPr lang="en-US" dirty="0">
                <a:solidFill>
                  <a:srgbClr val="009BC8"/>
                </a:solidFill>
              </a:rPr>
              <a:t>Java</a:t>
            </a:r>
            <a:r>
              <a:rPr lang="en-US" dirty="0"/>
              <a:t>, </a:t>
            </a:r>
            <a:r>
              <a:rPr lang="en-US" dirty="0">
                <a:solidFill>
                  <a:srgbClr val="009BC8"/>
                </a:solidFill>
              </a:rPr>
              <a:t>Python</a:t>
            </a:r>
            <a:r>
              <a:rPr lang="en-US" dirty="0"/>
              <a:t>, or </a:t>
            </a:r>
            <a:r>
              <a:rPr lang="en-US" dirty="0">
                <a:solidFill>
                  <a:srgbClr val="009BC8"/>
                </a:solidFill>
              </a:rPr>
              <a:t>C#</a:t>
            </a:r>
            <a:r>
              <a:rPr lang="en-US" dirty="0"/>
              <a:t>. If you are hosting your skill as a web service, you can use </a:t>
            </a:r>
            <a:r>
              <a:rPr lang="en-US" dirty="0">
                <a:solidFill>
                  <a:srgbClr val="009BC8"/>
                </a:solidFill>
              </a:rPr>
              <a:t>any programming language</a:t>
            </a:r>
          </a:p>
          <a:p>
            <a:r>
              <a:rPr lang="en-US" dirty="0"/>
              <a:t>test your skill with the </a:t>
            </a:r>
            <a:r>
              <a:rPr lang="en-US" dirty="0">
                <a:solidFill>
                  <a:srgbClr val="009BC8"/>
                </a:solidFill>
              </a:rPr>
              <a:t>Test page </a:t>
            </a:r>
            <a:r>
              <a:rPr lang="en-US" dirty="0"/>
              <a:t>or an </a:t>
            </a:r>
            <a:r>
              <a:rPr lang="en-US" dirty="0">
                <a:solidFill>
                  <a:srgbClr val="009BC8"/>
                </a:solidFill>
              </a:rPr>
              <a:t>Alexa-enabled device</a:t>
            </a:r>
            <a:endParaRPr lang="bg-BG" dirty="0">
              <a:solidFill>
                <a:srgbClr val="009BC8"/>
              </a:solidFill>
            </a:endParaRPr>
          </a:p>
        </p:txBody>
      </p:sp>
    </p:spTree>
    <p:extLst>
      <p:ext uri="{BB962C8B-B14F-4D97-AF65-F5344CB8AC3E}">
        <p14:creationId xmlns:p14="http://schemas.microsoft.com/office/powerpoint/2010/main" val="396903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8F59-4BFA-4026-8712-D60E3D59704C}"/>
              </a:ext>
            </a:extLst>
          </p:cNvPr>
          <p:cNvSpPr>
            <a:spLocks noGrp="1"/>
          </p:cNvSpPr>
          <p:nvPr>
            <p:ph type="title"/>
          </p:nvPr>
        </p:nvSpPr>
        <p:spPr/>
        <p:txBody>
          <a:bodyPr/>
          <a:lstStyle/>
          <a:p>
            <a:r>
              <a:rPr lang="en-GB" dirty="0"/>
              <a:t>Beta test your Skill </a:t>
            </a:r>
            <a:endParaRPr lang="bg-BG" dirty="0"/>
          </a:p>
        </p:txBody>
      </p:sp>
      <p:sp>
        <p:nvSpPr>
          <p:cNvPr id="3" name="Content Placeholder 2">
            <a:extLst>
              <a:ext uri="{FF2B5EF4-FFF2-40B4-BE49-F238E27FC236}">
                <a16:creationId xmlns:a16="http://schemas.microsoft.com/office/drawing/2014/main" id="{873C13D4-10E4-4A19-ACEE-752293658695}"/>
              </a:ext>
            </a:extLst>
          </p:cNvPr>
          <p:cNvSpPr>
            <a:spLocks noGrp="1"/>
          </p:cNvSpPr>
          <p:nvPr>
            <p:ph idx="1"/>
          </p:nvPr>
        </p:nvSpPr>
        <p:spPr>
          <a:xfrm>
            <a:off x="457200" y="1600200"/>
            <a:ext cx="4419600" cy="4525963"/>
          </a:xfrm>
        </p:spPr>
        <p:txBody>
          <a:bodyPr/>
          <a:lstStyle/>
          <a:p>
            <a:r>
              <a:rPr lang="en-US" dirty="0"/>
              <a:t>Once your skill is finished, you have the option of setting up a </a:t>
            </a:r>
            <a:r>
              <a:rPr lang="en-US" dirty="0">
                <a:solidFill>
                  <a:srgbClr val="009BC8"/>
                </a:solidFill>
              </a:rPr>
              <a:t>beta test </a:t>
            </a:r>
            <a:r>
              <a:rPr lang="en-US" dirty="0"/>
              <a:t>for your skill. With a beta test, you can make your skill </a:t>
            </a:r>
            <a:r>
              <a:rPr lang="en-US" dirty="0">
                <a:solidFill>
                  <a:srgbClr val="009BC8"/>
                </a:solidFill>
              </a:rPr>
              <a:t>available to a limited group of testers</a:t>
            </a:r>
            <a:r>
              <a:rPr lang="en-US" dirty="0"/>
              <a:t> that you have personally selected, rather than to the general public</a:t>
            </a:r>
            <a:endParaRPr lang="bg-BG" dirty="0"/>
          </a:p>
        </p:txBody>
      </p:sp>
      <p:pic>
        <p:nvPicPr>
          <p:cNvPr id="5" name="Picture 4">
            <a:extLst>
              <a:ext uri="{FF2B5EF4-FFF2-40B4-BE49-F238E27FC236}">
                <a16:creationId xmlns:a16="http://schemas.microsoft.com/office/drawing/2014/main" id="{59A1C2A6-C3BA-4AD1-8BB8-133C8A90C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845425"/>
            <a:ext cx="3346330" cy="38695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3171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5C9E-859D-4BB6-8FB8-32C5001579AE}"/>
              </a:ext>
            </a:extLst>
          </p:cNvPr>
          <p:cNvSpPr>
            <a:spLocks noGrp="1"/>
          </p:cNvSpPr>
          <p:nvPr>
            <p:ph type="title"/>
          </p:nvPr>
        </p:nvSpPr>
        <p:spPr/>
        <p:txBody>
          <a:bodyPr/>
          <a:lstStyle/>
          <a:p>
            <a:r>
              <a:rPr lang="en-US" dirty="0"/>
              <a:t>Submit your skill for Certification</a:t>
            </a:r>
            <a:endParaRPr lang="bg-BG" dirty="0"/>
          </a:p>
        </p:txBody>
      </p:sp>
      <p:sp>
        <p:nvSpPr>
          <p:cNvPr id="3" name="Content Placeholder 2">
            <a:extLst>
              <a:ext uri="{FF2B5EF4-FFF2-40B4-BE49-F238E27FC236}">
                <a16:creationId xmlns:a16="http://schemas.microsoft.com/office/drawing/2014/main" id="{4AC75444-5FC0-4D7D-8681-210241C79087}"/>
              </a:ext>
            </a:extLst>
          </p:cNvPr>
          <p:cNvSpPr>
            <a:spLocks noGrp="1"/>
          </p:cNvSpPr>
          <p:nvPr>
            <p:ph idx="1"/>
          </p:nvPr>
        </p:nvSpPr>
        <p:spPr/>
        <p:txBody>
          <a:bodyPr/>
          <a:lstStyle/>
          <a:p>
            <a:pPr marL="0" indent="0">
              <a:buNone/>
            </a:pPr>
            <a:r>
              <a:rPr lang="en-US" dirty="0"/>
              <a:t>when you are ready to make your skill </a:t>
            </a:r>
            <a:r>
              <a:rPr lang="en-US" dirty="0">
                <a:solidFill>
                  <a:srgbClr val="009BC8"/>
                </a:solidFill>
              </a:rPr>
              <a:t>public</a:t>
            </a:r>
            <a:r>
              <a:rPr lang="en-US" dirty="0"/>
              <a:t>, submit it for </a:t>
            </a:r>
            <a:r>
              <a:rPr lang="en-US" dirty="0">
                <a:solidFill>
                  <a:srgbClr val="009BC8"/>
                </a:solidFill>
              </a:rPr>
              <a:t>certification</a:t>
            </a:r>
            <a:r>
              <a:rPr lang="en-US" dirty="0"/>
              <a:t>. If your skill is </a:t>
            </a:r>
            <a:r>
              <a:rPr lang="en-US" dirty="0">
                <a:solidFill>
                  <a:srgbClr val="009BC8"/>
                </a:solidFill>
              </a:rPr>
              <a:t>currently in a beta test</a:t>
            </a:r>
            <a:r>
              <a:rPr lang="en-US" dirty="0"/>
              <a:t>, you can </a:t>
            </a:r>
            <a:r>
              <a:rPr lang="en-US" dirty="0">
                <a:solidFill>
                  <a:srgbClr val="009BC8"/>
                </a:solidFill>
              </a:rPr>
              <a:t>still proceed </a:t>
            </a:r>
            <a:r>
              <a:rPr lang="en-US" dirty="0"/>
              <a:t>with certification</a:t>
            </a:r>
          </a:p>
          <a:p>
            <a:r>
              <a:rPr lang="en-US" dirty="0"/>
              <a:t>run the </a:t>
            </a:r>
            <a:r>
              <a:rPr lang="en-US" dirty="0">
                <a:solidFill>
                  <a:srgbClr val="009BC8"/>
                </a:solidFill>
              </a:rPr>
              <a:t>validation</a:t>
            </a:r>
            <a:r>
              <a:rPr lang="en-US" dirty="0"/>
              <a:t> and </a:t>
            </a:r>
            <a:r>
              <a:rPr lang="en-US" dirty="0">
                <a:solidFill>
                  <a:srgbClr val="009BC8"/>
                </a:solidFill>
              </a:rPr>
              <a:t>functional tests </a:t>
            </a:r>
            <a:r>
              <a:rPr lang="en-US" dirty="0"/>
              <a:t>on the </a:t>
            </a:r>
            <a:r>
              <a:rPr lang="en-US" dirty="0">
                <a:solidFill>
                  <a:srgbClr val="009BC8"/>
                </a:solidFill>
              </a:rPr>
              <a:t>Certification page </a:t>
            </a:r>
            <a:r>
              <a:rPr lang="en-US" dirty="0"/>
              <a:t>in the developer console</a:t>
            </a:r>
          </a:p>
          <a:p>
            <a:r>
              <a:rPr lang="en-GB" dirty="0"/>
              <a:t>review the </a:t>
            </a:r>
            <a:r>
              <a:rPr lang="en-GB" dirty="0">
                <a:solidFill>
                  <a:srgbClr val="009BC8"/>
                </a:solidFill>
              </a:rPr>
              <a:t>submission checklist</a:t>
            </a:r>
          </a:p>
          <a:p>
            <a:r>
              <a:rPr lang="en-US" dirty="0"/>
              <a:t>when you are ready for your skill to be </a:t>
            </a:r>
            <a:r>
              <a:rPr lang="en-US" dirty="0">
                <a:solidFill>
                  <a:srgbClr val="009BC8"/>
                </a:solidFill>
              </a:rPr>
              <a:t>made public</a:t>
            </a:r>
            <a:r>
              <a:rPr lang="en-US" dirty="0"/>
              <a:t>, and you have </a:t>
            </a:r>
            <a:r>
              <a:rPr lang="en-US" dirty="0">
                <a:solidFill>
                  <a:srgbClr val="009BC8"/>
                </a:solidFill>
              </a:rPr>
              <a:t>ensured</a:t>
            </a:r>
            <a:r>
              <a:rPr lang="en-US" dirty="0"/>
              <a:t> that your skill </a:t>
            </a:r>
            <a:r>
              <a:rPr lang="en-US" dirty="0">
                <a:solidFill>
                  <a:srgbClr val="009BC8"/>
                </a:solidFill>
              </a:rPr>
              <a:t>fulfills the requirements </a:t>
            </a:r>
            <a:r>
              <a:rPr lang="en-US" dirty="0"/>
              <a:t>on the </a:t>
            </a:r>
            <a:r>
              <a:rPr lang="en-US" dirty="0">
                <a:solidFill>
                  <a:srgbClr val="009BC8"/>
                </a:solidFill>
              </a:rPr>
              <a:t>certification checklist</a:t>
            </a:r>
            <a:r>
              <a:rPr lang="en-US" dirty="0"/>
              <a:t>, submit your skill for </a:t>
            </a:r>
            <a:r>
              <a:rPr lang="en-US" dirty="0">
                <a:solidFill>
                  <a:srgbClr val="009BC8"/>
                </a:solidFill>
              </a:rPr>
              <a:t>certification</a:t>
            </a:r>
            <a:endParaRPr lang="bg-BG" dirty="0">
              <a:solidFill>
                <a:srgbClr val="009BC8"/>
              </a:solidFill>
            </a:endParaRPr>
          </a:p>
        </p:txBody>
      </p:sp>
    </p:spTree>
    <p:extLst>
      <p:ext uri="{BB962C8B-B14F-4D97-AF65-F5344CB8AC3E}">
        <p14:creationId xmlns:p14="http://schemas.microsoft.com/office/powerpoint/2010/main" val="160484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90CF59-CDCD-4245-90EB-4F433B8D3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990600"/>
            <a:ext cx="5969000" cy="4476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12038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876" y="659893"/>
            <a:ext cx="1565910" cy="1371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533399"/>
            <a:ext cx="2436881" cy="162458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600" y="533400"/>
            <a:ext cx="2438405" cy="162458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876" y="3548063"/>
            <a:ext cx="2438405" cy="1624587"/>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2738" y="3034565"/>
            <a:ext cx="2461360" cy="2461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2239" y="3352800"/>
            <a:ext cx="2143125" cy="2143125"/>
          </a:xfrm>
          <a:prstGeom prst="rect">
            <a:avLst/>
          </a:prstGeom>
          <a:ln>
            <a:noFill/>
          </a:ln>
          <a:effectLst>
            <a:outerShdw blurRad="190500" algn="tl" rotWithShape="0">
              <a:srgbClr val="000000">
                <a:alpha val="70000"/>
              </a:srgbClr>
            </a:outerShdw>
          </a:effectLst>
        </p:spPr>
      </p:pic>
      <p:sp>
        <p:nvSpPr>
          <p:cNvPr id="8" name="TextBox 7"/>
          <p:cNvSpPr txBox="1"/>
          <p:nvPr/>
        </p:nvSpPr>
        <p:spPr>
          <a:xfrm rot="21225241">
            <a:off x="778623" y="2348470"/>
            <a:ext cx="1168524" cy="369332"/>
          </a:xfrm>
          <a:prstGeom prst="rect">
            <a:avLst/>
          </a:prstGeom>
          <a:noFill/>
        </p:spPr>
        <p:txBody>
          <a:bodyPr wrap="square" rtlCol="0">
            <a:spAutoFit/>
          </a:bodyPr>
          <a:lstStyle/>
          <a:p>
            <a:r>
              <a:rPr lang="en-US" dirty="0"/>
              <a:t>Red bulb</a:t>
            </a:r>
          </a:p>
        </p:txBody>
      </p:sp>
      <p:sp>
        <p:nvSpPr>
          <p:cNvPr id="9" name="TextBox 8"/>
          <p:cNvSpPr txBox="1"/>
          <p:nvPr/>
        </p:nvSpPr>
        <p:spPr>
          <a:xfrm>
            <a:off x="3352040" y="2348470"/>
            <a:ext cx="1828800" cy="369332"/>
          </a:xfrm>
          <a:prstGeom prst="rect">
            <a:avLst/>
          </a:prstGeom>
          <a:noFill/>
        </p:spPr>
        <p:txBody>
          <a:bodyPr wrap="square" rtlCol="0">
            <a:spAutoFit/>
          </a:bodyPr>
          <a:lstStyle/>
          <a:p>
            <a:r>
              <a:rPr lang="en-US" dirty="0"/>
              <a:t>Onion Omega 2</a:t>
            </a:r>
          </a:p>
        </p:txBody>
      </p:sp>
      <p:sp>
        <p:nvSpPr>
          <p:cNvPr id="10" name="TextBox 9"/>
          <p:cNvSpPr txBox="1"/>
          <p:nvPr/>
        </p:nvSpPr>
        <p:spPr>
          <a:xfrm>
            <a:off x="6591301" y="2348470"/>
            <a:ext cx="1905000" cy="369332"/>
          </a:xfrm>
          <a:prstGeom prst="rect">
            <a:avLst/>
          </a:prstGeom>
          <a:noFill/>
        </p:spPr>
        <p:txBody>
          <a:bodyPr wrap="square" rtlCol="0">
            <a:spAutoFit/>
          </a:bodyPr>
          <a:lstStyle/>
          <a:p>
            <a:r>
              <a:rPr lang="en-US" dirty="0"/>
              <a:t> Expansion Dock</a:t>
            </a:r>
          </a:p>
        </p:txBody>
      </p:sp>
      <p:sp>
        <p:nvSpPr>
          <p:cNvPr id="11" name="TextBox 10"/>
          <p:cNvSpPr txBox="1"/>
          <p:nvPr/>
        </p:nvSpPr>
        <p:spPr>
          <a:xfrm>
            <a:off x="742767" y="5311259"/>
            <a:ext cx="1968622" cy="369332"/>
          </a:xfrm>
          <a:prstGeom prst="rect">
            <a:avLst/>
          </a:prstGeom>
          <a:noFill/>
        </p:spPr>
        <p:txBody>
          <a:bodyPr wrap="square" rtlCol="0">
            <a:spAutoFit/>
          </a:bodyPr>
          <a:lstStyle/>
          <a:p>
            <a:r>
              <a:rPr lang="en-US" dirty="0"/>
              <a:t> Relay Expansion</a:t>
            </a:r>
          </a:p>
        </p:txBody>
      </p:sp>
      <p:sp>
        <p:nvSpPr>
          <p:cNvPr id="12" name="TextBox 11"/>
          <p:cNvSpPr txBox="1"/>
          <p:nvPr/>
        </p:nvSpPr>
        <p:spPr>
          <a:xfrm>
            <a:off x="3616618" y="5680591"/>
            <a:ext cx="2133600" cy="381000"/>
          </a:xfrm>
          <a:prstGeom prst="rect">
            <a:avLst/>
          </a:prstGeom>
          <a:noFill/>
        </p:spPr>
        <p:txBody>
          <a:bodyPr wrap="square" rtlCol="0">
            <a:spAutoFit/>
          </a:bodyPr>
          <a:lstStyle/>
          <a:p>
            <a:r>
              <a:rPr lang="en-US" dirty="0"/>
              <a:t>Amazon Echo Dot</a:t>
            </a:r>
          </a:p>
        </p:txBody>
      </p:sp>
      <p:sp>
        <p:nvSpPr>
          <p:cNvPr id="13" name="Title 1">
            <a:extLst>
              <a:ext uri="{FF2B5EF4-FFF2-40B4-BE49-F238E27FC236}">
                <a16:creationId xmlns:a16="http://schemas.microsoft.com/office/drawing/2014/main" id="{2EB7C8E3-8127-4E5E-BE17-D639407227C2}"/>
              </a:ext>
            </a:extLst>
          </p:cNvPr>
          <p:cNvSpPr txBox="1">
            <a:spLocks/>
          </p:cNvSpPr>
          <p:nvPr/>
        </p:nvSpPr>
        <p:spPr>
          <a:xfrm>
            <a:off x="685800" y="1533525"/>
            <a:ext cx="7772400" cy="2505075"/>
          </a:xfrm>
          <a:prstGeom prst="rect">
            <a:avLst/>
          </a:prstGeom>
        </p:spPr>
        <p:txBody>
          <a:bodyPr/>
          <a:lst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Segoe UI" pitchFamily="34" charset="0"/>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a:lstStyle>
          <a:p>
            <a:r>
              <a:rPr lang="en-GB" dirty="0"/>
              <a:t>For the Demo we will use</a:t>
            </a:r>
            <a:endParaRPr lang="bg-BG" dirty="0"/>
          </a:p>
        </p:txBody>
      </p:sp>
    </p:spTree>
    <p:extLst>
      <p:ext uri="{BB962C8B-B14F-4D97-AF65-F5344CB8AC3E}">
        <p14:creationId xmlns:p14="http://schemas.microsoft.com/office/powerpoint/2010/main" val="47758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 calcmode="lin" valueType="num">
                                      <p:cBhvr>
                                        <p:cTn id="46" dur="1000" fill="hold"/>
                                        <p:tgtEl>
                                          <p:spTgt spid="11"/>
                                        </p:tgtEl>
                                        <p:attrNameLst>
                                          <p:attrName>style.rotation</p:attrName>
                                        </p:attrNameLst>
                                      </p:cBhvr>
                                      <p:tavLst>
                                        <p:tav tm="0">
                                          <p:val>
                                            <p:fltVal val="90"/>
                                          </p:val>
                                        </p:tav>
                                        <p:tav tm="100000">
                                          <p:val>
                                            <p:fltVal val="0"/>
                                          </p:val>
                                        </p:tav>
                                      </p:tavLst>
                                    </p:anim>
                                    <p:animEffect transition="in" filter="fade">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2000"/>
                                        <p:tgtEl>
                                          <p:spTgt spid="6"/>
                                        </p:tgtEl>
                                      </p:cBhvr>
                                    </p:animEffect>
                                    <p:anim calcmode="lin" valueType="num">
                                      <p:cBhvr>
                                        <p:cTn id="53" dur="2000" fill="hold"/>
                                        <p:tgtEl>
                                          <p:spTgt spid="6"/>
                                        </p:tgtEl>
                                        <p:attrNameLst>
                                          <p:attrName>ppt_w</p:attrName>
                                        </p:attrNameLst>
                                      </p:cBhvr>
                                      <p:tavLst>
                                        <p:tav tm="0" fmla="#ppt_w*sin(2.5*pi*$)">
                                          <p:val>
                                            <p:fltVal val="0"/>
                                          </p:val>
                                        </p:tav>
                                        <p:tav tm="100000">
                                          <p:val>
                                            <p:fltVal val="1"/>
                                          </p:val>
                                        </p:tav>
                                      </p:tavLst>
                                    </p:anim>
                                    <p:anim calcmode="lin" valueType="num">
                                      <p:cBhvr>
                                        <p:cTn id="54" dur="2000" fill="hold"/>
                                        <p:tgtEl>
                                          <p:spTgt spid="6"/>
                                        </p:tgtEl>
                                        <p:attrNameLst>
                                          <p:attrName>ppt_h</p:attrName>
                                        </p:attrNameLst>
                                      </p:cBhvr>
                                      <p:tavLst>
                                        <p:tav tm="0">
                                          <p:val>
                                            <p:strVal val="#ppt_h"/>
                                          </p:val>
                                        </p:tav>
                                        <p:tav tm="100000">
                                          <p:val>
                                            <p:strVal val="#ppt_h"/>
                                          </p:val>
                                        </p:tav>
                                      </p:tavLst>
                                    </p:anim>
                                  </p:childTnLst>
                                </p:cTn>
                              </p:par>
                              <p:par>
                                <p:cTn id="55" presetID="45"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2000"/>
                                        <p:tgtEl>
                                          <p:spTgt spid="12"/>
                                        </p:tgtEl>
                                      </p:cBhvr>
                                    </p:animEffect>
                                    <p:anim calcmode="lin" valueType="num">
                                      <p:cBhvr>
                                        <p:cTn id="58" dur="2000" fill="hold"/>
                                        <p:tgtEl>
                                          <p:spTgt spid="12"/>
                                        </p:tgtEl>
                                        <p:attrNameLst>
                                          <p:attrName>ppt_w</p:attrName>
                                        </p:attrNameLst>
                                      </p:cBhvr>
                                      <p:tavLst>
                                        <p:tav tm="0" fmla="#ppt_w*sin(2.5*pi*$)">
                                          <p:val>
                                            <p:fltVal val="0"/>
                                          </p:val>
                                        </p:tav>
                                        <p:tav tm="100000">
                                          <p:val>
                                            <p:fltVal val="1"/>
                                          </p:val>
                                        </p:tav>
                                      </p:tavLst>
                                    </p:anim>
                                    <p:anim calcmode="lin" valueType="num">
                                      <p:cBhvr>
                                        <p:cTn id="5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580">
                                          <p:stCondLst>
                                            <p:cond delay="0"/>
                                          </p:stCondLst>
                                        </p:cTn>
                                        <p:tgtEl>
                                          <p:spTgt spid="7"/>
                                        </p:tgtEl>
                                      </p:cBhvr>
                                    </p:animEffect>
                                    <p:anim calcmode="lin" valueType="num">
                                      <p:cBhvr>
                                        <p:cTn id="6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0" dur="26">
                                          <p:stCondLst>
                                            <p:cond delay="650"/>
                                          </p:stCondLst>
                                        </p:cTn>
                                        <p:tgtEl>
                                          <p:spTgt spid="7"/>
                                        </p:tgtEl>
                                      </p:cBhvr>
                                      <p:to x="100000" y="60000"/>
                                    </p:animScale>
                                    <p:animScale>
                                      <p:cBhvr>
                                        <p:cTn id="71" dur="166" decel="50000">
                                          <p:stCondLst>
                                            <p:cond delay="676"/>
                                          </p:stCondLst>
                                        </p:cTn>
                                        <p:tgtEl>
                                          <p:spTgt spid="7"/>
                                        </p:tgtEl>
                                      </p:cBhvr>
                                      <p:to x="100000" y="100000"/>
                                    </p:animScale>
                                    <p:animScale>
                                      <p:cBhvr>
                                        <p:cTn id="72" dur="26">
                                          <p:stCondLst>
                                            <p:cond delay="1312"/>
                                          </p:stCondLst>
                                        </p:cTn>
                                        <p:tgtEl>
                                          <p:spTgt spid="7"/>
                                        </p:tgtEl>
                                      </p:cBhvr>
                                      <p:to x="100000" y="80000"/>
                                    </p:animScale>
                                    <p:animScale>
                                      <p:cBhvr>
                                        <p:cTn id="73" dur="166" decel="50000">
                                          <p:stCondLst>
                                            <p:cond delay="1338"/>
                                          </p:stCondLst>
                                        </p:cTn>
                                        <p:tgtEl>
                                          <p:spTgt spid="7"/>
                                        </p:tgtEl>
                                      </p:cBhvr>
                                      <p:to x="100000" y="100000"/>
                                    </p:animScale>
                                    <p:animScale>
                                      <p:cBhvr>
                                        <p:cTn id="74" dur="26">
                                          <p:stCondLst>
                                            <p:cond delay="1642"/>
                                          </p:stCondLst>
                                        </p:cTn>
                                        <p:tgtEl>
                                          <p:spTgt spid="7"/>
                                        </p:tgtEl>
                                      </p:cBhvr>
                                      <p:to x="100000" y="90000"/>
                                    </p:animScale>
                                    <p:animScale>
                                      <p:cBhvr>
                                        <p:cTn id="75" dur="166" decel="50000">
                                          <p:stCondLst>
                                            <p:cond delay="1668"/>
                                          </p:stCondLst>
                                        </p:cTn>
                                        <p:tgtEl>
                                          <p:spTgt spid="7"/>
                                        </p:tgtEl>
                                      </p:cBhvr>
                                      <p:to x="100000" y="100000"/>
                                    </p:animScale>
                                    <p:animScale>
                                      <p:cBhvr>
                                        <p:cTn id="76" dur="26">
                                          <p:stCondLst>
                                            <p:cond delay="1808"/>
                                          </p:stCondLst>
                                        </p:cTn>
                                        <p:tgtEl>
                                          <p:spTgt spid="7"/>
                                        </p:tgtEl>
                                      </p:cBhvr>
                                      <p:to x="100000" y="95000"/>
                                    </p:animScale>
                                    <p:animScale>
                                      <p:cBhvr>
                                        <p:cTn id="7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3D8F0-74DE-460F-9E80-133A4A224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206" y="228600"/>
            <a:ext cx="5843587" cy="5865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97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lstStyle/>
          <a:p>
            <a:pPr algn="l"/>
            <a:r>
              <a:rPr lang="en-US" sz="3600" dirty="0"/>
              <a:t>Thanks to our Sponsors</a:t>
            </a:r>
          </a:p>
        </p:txBody>
      </p:sp>
      <p:sp>
        <p:nvSpPr>
          <p:cNvPr id="4" name="Rectangle 3"/>
          <p:cNvSpPr/>
          <p:nvPr/>
        </p:nvSpPr>
        <p:spPr>
          <a:xfrm>
            <a:off x="256308" y="1483051"/>
            <a:ext cx="2225930"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Innovation Partner</a:t>
            </a:r>
          </a:p>
        </p:txBody>
      </p:sp>
      <p:sp>
        <p:nvSpPr>
          <p:cNvPr id="30" name="Rectangle 29"/>
          <p:cNvSpPr/>
          <p:nvPr/>
        </p:nvSpPr>
        <p:spPr>
          <a:xfrm>
            <a:off x="256309" y="2968827"/>
            <a:ext cx="2439707"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With the Support of:</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371" y="3457780"/>
            <a:ext cx="1665253" cy="1156426"/>
          </a:xfrm>
          <a:prstGeom prst="rect">
            <a:avLst/>
          </a:prstGeom>
        </p:spPr>
      </p:pic>
      <p:pic>
        <p:nvPicPr>
          <p:cNvPr id="6" name="Picture 5"/>
          <p:cNvPicPr>
            <a:picLocks noChangeAspect="1"/>
          </p:cNvPicPr>
          <p:nvPr/>
        </p:nvPicPr>
        <p:blipFill>
          <a:blip r:embed="rId4"/>
          <a:stretch>
            <a:fillRect/>
          </a:stretch>
        </p:blipFill>
        <p:spPr>
          <a:xfrm>
            <a:off x="271025" y="2080928"/>
            <a:ext cx="2472771" cy="560494"/>
          </a:xfrm>
          <a:prstGeom prst="rect">
            <a:avLst/>
          </a:prstGeom>
        </p:spPr>
      </p:pic>
      <p:pic>
        <p:nvPicPr>
          <p:cNvPr id="8" name="Picture 7"/>
          <p:cNvPicPr>
            <a:picLocks noChangeAspect="1"/>
          </p:cNvPicPr>
          <p:nvPr/>
        </p:nvPicPr>
        <p:blipFill>
          <a:blip r:embed="rId5"/>
          <a:stretch>
            <a:fillRect/>
          </a:stretch>
        </p:blipFill>
        <p:spPr>
          <a:xfrm>
            <a:off x="6539190" y="1728073"/>
            <a:ext cx="2257148" cy="1266205"/>
          </a:xfrm>
          <a:prstGeom prst="rect">
            <a:avLst/>
          </a:prstGeom>
        </p:spPr>
      </p:pic>
      <p:pic>
        <p:nvPicPr>
          <p:cNvPr id="9" name="Picture 8"/>
          <p:cNvPicPr>
            <a:picLocks noChangeAspect="1"/>
          </p:cNvPicPr>
          <p:nvPr/>
        </p:nvPicPr>
        <p:blipFill>
          <a:blip r:embed="rId6"/>
          <a:stretch>
            <a:fillRect/>
          </a:stretch>
        </p:blipFill>
        <p:spPr>
          <a:xfrm>
            <a:off x="3443424" y="1904944"/>
            <a:ext cx="2257148" cy="912464"/>
          </a:xfrm>
          <a:prstGeom prst="rect">
            <a:avLst/>
          </a:prstGeom>
        </p:spPr>
      </p:pic>
      <p:pic>
        <p:nvPicPr>
          <p:cNvPr id="13" name="Picture 12"/>
          <p:cNvPicPr>
            <a:picLocks noChangeAspect="1"/>
          </p:cNvPicPr>
          <p:nvPr/>
        </p:nvPicPr>
        <p:blipFill>
          <a:blip r:embed="rId7"/>
          <a:stretch>
            <a:fillRect/>
          </a:stretch>
        </p:blipFill>
        <p:spPr>
          <a:xfrm>
            <a:off x="6275098" y="3698398"/>
            <a:ext cx="2479329" cy="619832"/>
          </a:xfrm>
          <a:prstGeom prst="rect">
            <a:avLst/>
          </a:prstGeom>
        </p:spPr>
      </p:pic>
      <p:pic>
        <p:nvPicPr>
          <p:cNvPr id="5" name="Picture 4"/>
          <p:cNvPicPr>
            <a:picLocks noChangeAspect="1"/>
          </p:cNvPicPr>
          <p:nvPr/>
        </p:nvPicPr>
        <p:blipFill>
          <a:blip r:embed="rId8"/>
          <a:stretch>
            <a:fillRect/>
          </a:stretch>
        </p:blipFill>
        <p:spPr>
          <a:xfrm>
            <a:off x="1017604" y="4814491"/>
            <a:ext cx="2425820" cy="526164"/>
          </a:xfrm>
          <a:prstGeom prst="rect">
            <a:avLst/>
          </a:prstGeom>
        </p:spPr>
      </p:pic>
      <p:pic>
        <p:nvPicPr>
          <p:cNvPr id="7" name="Picture 6"/>
          <p:cNvPicPr>
            <a:picLocks noChangeAspect="1"/>
          </p:cNvPicPr>
          <p:nvPr/>
        </p:nvPicPr>
        <p:blipFill>
          <a:blip r:embed="rId9"/>
          <a:stretch>
            <a:fillRect/>
          </a:stretch>
        </p:blipFill>
        <p:spPr>
          <a:xfrm>
            <a:off x="5700572" y="4884974"/>
            <a:ext cx="2520883" cy="385198"/>
          </a:xfrm>
          <a:prstGeom prst="rect">
            <a:avLst/>
          </a:prstGeom>
        </p:spPr>
      </p:pic>
      <p:sp>
        <p:nvSpPr>
          <p:cNvPr id="15" name="Rectangle 14"/>
          <p:cNvSpPr/>
          <p:nvPr/>
        </p:nvSpPr>
        <p:spPr>
          <a:xfrm>
            <a:off x="6738984" y="1483051"/>
            <a:ext cx="1857560"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Trusted Partner</a:t>
            </a: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000" y="3698398"/>
            <a:ext cx="2133600" cy="675190"/>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22826" y="5460253"/>
            <a:ext cx="2898342" cy="821197"/>
          </a:xfrm>
          <a:prstGeom prst="rect">
            <a:avLst/>
          </a:prstGeom>
        </p:spPr>
      </p:pic>
      <p:sp>
        <p:nvSpPr>
          <p:cNvPr id="17" name="Rectangle 16"/>
          <p:cNvSpPr/>
          <p:nvPr/>
        </p:nvSpPr>
        <p:spPr>
          <a:xfrm>
            <a:off x="2823753" y="1482890"/>
            <a:ext cx="3503138"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Digital Transformation Partner</a:t>
            </a:r>
          </a:p>
        </p:txBody>
      </p:sp>
    </p:spTree>
    <p:extLst>
      <p:ext uri="{BB962C8B-B14F-4D97-AF65-F5344CB8AC3E}">
        <p14:creationId xmlns:p14="http://schemas.microsoft.com/office/powerpoint/2010/main" val="4062679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35A47-411B-40DE-BD1B-00B4DE00E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6746"/>
            <a:ext cx="8416132" cy="557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6978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60EFE-4915-4252-8F0F-163E8CE95979}"/>
              </a:ext>
            </a:extLst>
          </p:cNvPr>
          <p:cNvSpPr>
            <a:spLocks noGrp="1"/>
          </p:cNvSpPr>
          <p:nvPr>
            <p:ph type="title"/>
          </p:nvPr>
        </p:nvSpPr>
        <p:spPr/>
        <p:txBody>
          <a:bodyPr/>
          <a:lstStyle/>
          <a:p>
            <a:r>
              <a:rPr lang="en-US" dirty="0"/>
              <a:t>Demo can be found here</a:t>
            </a:r>
            <a:endParaRPr lang="bg-BG" dirty="0"/>
          </a:p>
        </p:txBody>
      </p:sp>
      <p:sp>
        <p:nvSpPr>
          <p:cNvPr id="3" name="Content Placeholder 2">
            <a:extLst>
              <a:ext uri="{FF2B5EF4-FFF2-40B4-BE49-F238E27FC236}">
                <a16:creationId xmlns:a16="http://schemas.microsoft.com/office/drawing/2014/main" id="{6F5F6F1D-F509-4843-8E4F-C13A4DC7FDE2}"/>
              </a:ext>
            </a:extLst>
          </p:cNvPr>
          <p:cNvSpPr>
            <a:spLocks noGrp="1"/>
          </p:cNvSpPr>
          <p:nvPr>
            <p:ph idx="1"/>
          </p:nvPr>
        </p:nvSpPr>
        <p:spPr>
          <a:xfrm>
            <a:off x="457200" y="1600201"/>
            <a:ext cx="7543800" cy="914400"/>
          </a:xfrm>
        </p:spPr>
        <p:txBody>
          <a:bodyPr/>
          <a:lstStyle/>
          <a:p>
            <a:r>
              <a:rPr lang="en-GB" dirty="0">
                <a:hlinkClick r:id="rId2"/>
              </a:rPr>
              <a:t>https://github.com/stamo/Roxanne</a:t>
            </a:r>
            <a:endParaRPr lang="en-GB" dirty="0"/>
          </a:p>
        </p:txBody>
      </p:sp>
    </p:spTree>
    <p:extLst>
      <p:ext uri="{BB962C8B-B14F-4D97-AF65-F5344CB8AC3E}">
        <p14:creationId xmlns:p14="http://schemas.microsoft.com/office/powerpoint/2010/main" val="344645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6" name="Content Placeholder 2"/>
          <p:cNvSpPr>
            <a:spLocks noGrp="1"/>
          </p:cNvSpPr>
          <p:nvPr>
            <p:ph idx="1"/>
          </p:nvPr>
        </p:nvSpPr>
        <p:spPr>
          <a:xfrm>
            <a:off x="457200" y="1600200"/>
            <a:ext cx="8229600" cy="4525963"/>
          </a:xfrm>
        </p:spPr>
        <p:txBody>
          <a:bodyPr/>
          <a:lstStyle/>
          <a:p>
            <a:pPr lvl="1"/>
            <a:endParaRPr lang="en-US" b="1" dirty="0">
              <a:solidFill>
                <a:schemeClr val="tx1"/>
              </a:solidFill>
            </a:endParaRPr>
          </a:p>
          <a:p>
            <a:endParaRPr lang="en-US" sz="1400" b="1" u="sng" dirty="0">
              <a:solidFill>
                <a:schemeClr val="tx1"/>
              </a:solidFill>
            </a:endParaRPr>
          </a:p>
          <a:p>
            <a:pPr lvl="1"/>
            <a:endParaRPr lang="en-US" b="1" u="sng" dirty="0">
              <a:solidFill>
                <a:schemeClr val="tx1"/>
              </a:solidFill>
            </a:endParaRPr>
          </a:p>
        </p:txBody>
      </p:sp>
    </p:spTree>
    <p:extLst>
      <p:ext uri="{BB962C8B-B14F-4D97-AF65-F5344CB8AC3E}">
        <p14:creationId xmlns:p14="http://schemas.microsoft.com/office/powerpoint/2010/main" val="1047466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lstStyle/>
          <a:p>
            <a:pPr algn="l"/>
            <a:r>
              <a:rPr lang="en-US" sz="3600" dirty="0"/>
              <a:t>Thanks to our Sponsors</a:t>
            </a:r>
          </a:p>
        </p:txBody>
      </p:sp>
      <p:sp>
        <p:nvSpPr>
          <p:cNvPr id="4" name="Rectangle 3"/>
          <p:cNvSpPr/>
          <p:nvPr/>
        </p:nvSpPr>
        <p:spPr>
          <a:xfrm>
            <a:off x="256308" y="1483051"/>
            <a:ext cx="2225930"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Innovation Partner</a:t>
            </a:r>
          </a:p>
        </p:txBody>
      </p:sp>
      <p:sp>
        <p:nvSpPr>
          <p:cNvPr id="30" name="Rectangle 29"/>
          <p:cNvSpPr/>
          <p:nvPr/>
        </p:nvSpPr>
        <p:spPr>
          <a:xfrm>
            <a:off x="256309" y="2968827"/>
            <a:ext cx="2439707"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With the Support of:</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371" y="3457780"/>
            <a:ext cx="1665253" cy="1156426"/>
          </a:xfrm>
          <a:prstGeom prst="rect">
            <a:avLst/>
          </a:prstGeom>
        </p:spPr>
      </p:pic>
      <p:pic>
        <p:nvPicPr>
          <p:cNvPr id="6" name="Picture 5"/>
          <p:cNvPicPr>
            <a:picLocks noChangeAspect="1"/>
          </p:cNvPicPr>
          <p:nvPr/>
        </p:nvPicPr>
        <p:blipFill>
          <a:blip r:embed="rId4"/>
          <a:stretch>
            <a:fillRect/>
          </a:stretch>
        </p:blipFill>
        <p:spPr>
          <a:xfrm>
            <a:off x="271025" y="2080928"/>
            <a:ext cx="2472771" cy="560494"/>
          </a:xfrm>
          <a:prstGeom prst="rect">
            <a:avLst/>
          </a:prstGeom>
        </p:spPr>
      </p:pic>
      <p:pic>
        <p:nvPicPr>
          <p:cNvPr id="8" name="Picture 7"/>
          <p:cNvPicPr>
            <a:picLocks noChangeAspect="1"/>
          </p:cNvPicPr>
          <p:nvPr/>
        </p:nvPicPr>
        <p:blipFill>
          <a:blip r:embed="rId5"/>
          <a:stretch>
            <a:fillRect/>
          </a:stretch>
        </p:blipFill>
        <p:spPr>
          <a:xfrm>
            <a:off x="6539190" y="1728073"/>
            <a:ext cx="2257148" cy="1266205"/>
          </a:xfrm>
          <a:prstGeom prst="rect">
            <a:avLst/>
          </a:prstGeom>
        </p:spPr>
      </p:pic>
      <p:pic>
        <p:nvPicPr>
          <p:cNvPr id="9" name="Picture 8"/>
          <p:cNvPicPr>
            <a:picLocks noChangeAspect="1"/>
          </p:cNvPicPr>
          <p:nvPr/>
        </p:nvPicPr>
        <p:blipFill>
          <a:blip r:embed="rId6"/>
          <a:stretch>
            <a:fillRect/>
          </a:stretch>
        </p:blipFill>
        <p:spPr>
          <a:xfrm>
            <a:off x="3443424" y="1904944"/>
            <a:ext cx="2257148" cy="912464"/>
          </a:xfrm>
          <a:prstGeom prst="rect">
            <a:avLst/>
          </a:prstGeom>
        </p:spPr>
      </p:pic>
      <p:pic>
        <p:nvPicPr>
          <p:cNvPr id="13" name="Picture 12"/>
          <p:cNvPicPr>
            <a:picLocks noChangeAspect="1"/>
          </p:cNvPicPr>
          <p:nvPr/>
        </p:nvPicPr>
        <p:blipFill>
          <a:blip r:embed="rId7"/>
          <a:stretch>
            <a:fillRect/>
          </a:stretch>
        </p:blipFill>
        <p:spPr>
          <a:xfrm>
            <a:off x="6275098" y="3698398"/>
            <a:ext cx="2479329" cy="619832"/>
          </a:xfrm>
          <a:prstGeom prst="rect">
            <a:avLst/>
          </a:prstGeom>
        </p:spPr>
      </p:pic>
      <p:pic>
        <p:nvPicPr>
          <p:cNvPr id="5" name="Picture 4"/>
          <p:cNvPicPr>
            <a:picLocks noChangeAspect="1"/>
          </p:cNvPicPr>
          <p:nvPr/>
        </p:nvPicPr>
        <p:blipFill>
          <a:blip r:embed="rId8"/>
          <a:stretch>
            <a:fillRect/>
          </a:stretch>
        </p:blipFill>
        <p:spPr>
          <a:xfrm>
            <a:off x="1017604" y="4814491"/>
            <a:ext cx="2425820" cy="526164"/>
          </a:xfrm>
          <a:prstGeom prst="rect">
            <a:avLst/>
          </a:prstGeom>
        </p:spPr>
      </p:pic>
      <p:pic>
        <p:nvPicPr>
          <p:cNvPr id="7" name="Picture 6"/>
          <p:cNvPicPr>
            <a:picLocks noChangeAspect="1"/>
          </p:cNvPicPr>
          <p:nvPr/>
        </p:nvPicPr>
        <p:blipFill>
          <a:blip r:embed="rId9"/>
          <a:stretch>
            <a:fillRect/>
          </a:stretch>
        </p:blipFill>
        <p:spPr>
          <a:xfrm>
            <a:off x="5700572" y="4884974"/>
            <a:ext cx="2520883" cy="385198"/>
          </a:xfrm>
          <a:prstGeom prst="rect">
            <a:avLst/>
          </a:prstGeom>
        </p:spPr>
      </p:pic>
      <p:sp>
        <p:nvSpPr>
          <p:cNvPr id="15" name="Rectangle 14"/>
          <p:cNvSpPr/>
          <p:nvPr/>
        </p:nvSpPr>
        <p:spPr>
          <a:xfrm>
            <a:off x="6738984" y="1483051"/>
            <a:ext cx="1857560"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Trusted Partner</a:t>
            </a: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000" y="3698398"/>
            <a:ext cx="2133600" cy="675190"/>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22826" y="5460253"/>
            <a:ext cx="2898342" cy="821197"/>
          </a:xfrm>
          <a:prstGeom prst="rect">
            <a:avLst/>
          </a:prstGeom>
        </p:spPr>
      </p:pic>
      <p:sp>
        <p:nvSpPr>
          <p:cNvPr id="17" name="Rectangle 16"/>
          <p:cNvSpPr/>
          <p:nvPr/>
        </p:nvSpPr>
        <p:spPr>
          <a:xfrm>
            <a:off x="2823753" y="1482890"/>
            <a:ext cx="3503138" cy="369332"/>
          </a:xfrm>
          <a:prstGeom prst="rect">
            <a:avLst/>
          </a:prstGeom>
        </p:spPr>
        <p:txBody>
          <a:bodyPr wrap="none">
            <a:spAutoFit/>
          </a:bodyPr>
          <a:lstStyle/>
          <a:p>
            <a:r>
              <a:rPr lang="en-US" b="1" dirty="0">
                <a:latin typeface="Segoe UI" panose="020B0502040204020203" pitchFamily="34" charset="0"/>
                <a:cs typeface="Segoe UI" panose="020B0502040204020203" pitchFamily="34" charset="0"/>
              </a:rPr>
              <a:t>Digital Transformation Partner</a:t>
            </a:r>
          </a:p>
        </p:txBody>
      </p:sp>
    </p:spTree>
    <p:extLst>
      <p:ext uri="{BB962C8B-B14F-4D97-AF65-F5344CB8AC3E}">
        <p14:creationId xmlns:p14="http://schemas.microsoft.com/office/powerpoint/2010/main" val="37904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Events</a:t>
            </a:r>
          </a:p>
        </p:txBody>
      </p:sp>
      <p:sp>
        <p:nvSpPr>
          <p:cNvPr id="4" name="Content Placeholder 3"/>
          <p:cNvSpPr>
            <a:spLocks noGrp="1"/>
          </p:cNvSpPr>
          <p:nvPr>
            <p:ph sz="quarter" idx="13"/>
          </p:nvPr>
        </p:nvSpPr>
        <p:spPr>
          <a:xfrm>
            <a:off x="3750531" y="1753285"/>
            <a:ext cx="5250363" cy="1030387"/>
          </a:xfrm>
        </p:spPr>
        <p:txBody>
          <a:bodyPr/>
          <a:lstStyle/>
          <a:p>
            <a:pPr marL="0" indent="0">
              <a:buNone/>
            </a:pPr>
            <a:r>
              <a:rPr lang="en-US" dirty="0" err="1"/>
              <a:t>SQLSaturday</a:t>
            </a:r>
            <a:r>
              <a:rPr lang="en-US" dirty="0"/>
              <a:t> #763 (Sofia), October 13</a:t>
            </a:r>
          </a:p>
          <a:p>
            <a:pPr marL="0" indent="0">
              <a:buNone/>
            </a:pPr>
            <a:r>
              <a:rPr lang="en-US" dirty="0">
                <a:hlinkClick r:id="rId3"/>
              </a:rPr>
              <a:t>http://www.sqlsaturday.com/763/</a:t>
            </a: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28" y="4978572"/>
            <a:ext cx="2273004" cy="666520"/>
          </a:xfrm>
          <a:prstGeom prst="rect">
            <a:avLst/>
          </a:prstGeom>
        </p:spPr>
      </p:pic>
      <p:sp>
        <p:nvSpPr>
          <p:cNvPr id="7" name="Content Placeholder 3"/>
          <p:cNvSpPr>
            <a:spLocks noGrp="1"/>
          </p:cNvSpPr>
          <p:nvPr>
            <p:ph sz="quarter" idx="13"/>
          </p:nvPr>
        </p:nvSpPr>
        <p:spPr>
          <a:xfrm>
            <a:off x="3750531" y="4853556"/>
            <a:ext cx="4724400" cy="935485"/>
          </a:xfrm>
        </p:spPr>
        <p:txBody>
          <a:bodyPr/>
          <a:lstStyle/>
          <a:p>
            <a:pPr marL="0" indent="0">
              <a:buNone/>
            </a:pPr>
            <a:r>
              <a:rPr lang="en-US" dirty="0"/>
              <a:t>JS Talks (Sofia), November 17</a:t>
            </a:r>
          </a:p>
          <a:p>
            <a:pPr marL="0" indent="0">
              <a:buNone/>
            </a:pPr>
            <a:r>
              <a:rPr lang="en-US" dirty="0">
                <a:hlinkClick r:id="rId5"/>
              </a:rPr>
              <a:t>http://jstalks.net/</a:t>
            </a:r>
            <a:endParaRPr lang="en-US" dirty="0"/>
          </a:p>
        </p:txBody>
      </p:sp>
      <p:pic>
        <p:nvPicPr>
          <p:cNvPr id="8" name="Picture 7"/>
          <p:cNvPicPr>
            <a:picLocks noChangeAspect="1"/>
          </p:cNvPicPr>
          <p:nvPr/>
        </p:nvPicPr>
        <p:blipFill>
          <a:blip r:embed="rId6"/>
          <a:stretch>
            <a:fillRect/>
          </a:stretch>
        </p:blipFill>
        <p:spPr>
          <a:xfrm>
            <a:off x="312237" y="3442474"/>
            <a:ext cx="3505200" cy="943708"/>
          </a:xfrm>
          <a:prstGeom prst="rect">
            <a:avLst/>
          </a:prstGeom>
        </p:spPr>
      </p:pic>
      <p:sp>
        <p:nvSpPr>
          <p:cNvPr id="9" name="Content Placeholder 3"/>
          <p:cNvSpPr>
            <a:spLocks noGrp="1"/>
          </p:cNvSpPr>
          <p:nvPr>
            <p:ph sz="quarter" idx="13"/>
          </p:nvPr>
        </p:nvSpPr>
        <p:spPr>
          <a:xfrm>
            <a:off x="4206714" y="3089981"/>
            <a:ext cx="4724400" cy="1447800"/>
          </a:xfrm>
        </p:spPr>
        <p:txBody>
          <a:bodyPr/>
          <a:lstStyle/>
          <a:p>
            <a:pPr marL="0" indent="0">
              <a:buNone/>
            </a:pPr>
            <a:r>
              <a:rPr lang="en-US" dirty="0"/>
              <a:t>Global O365 Developer </a:t>
            </a:r>
          </a:p>
          <a:p>
            <a:pPr marL="0" indent="0">
              <a:buNone/>
            </a:pPr>
            <a:r>
              <a:rPr lang="en-US" dirty="0" err="1"/>
              <a:t>Bootcamp</a:t>
            </a:r>
            <a:r>
              <a:rPr lang="en-US" dirty="0"/>
              <a:t>, October 27</a:t>
            </a:r>
          </a:p>
          <a:p>
            <a:pPr marL="0" indent="0">
              <a:buNone/>
            </a:pPr>
            <a:r>
              <a:rPr lang="en-US" dirty="0">
                <a:hlinkClick r:id="rId7"/>
              </a:rPr>
              <a:t>http://aka.ms/O365DevBootcamp</a:t>
            </a:r>
            <a:endParaRPr lang="en-US" dirty="0"/>
          </a:p>
          <a:p>
            <a:pPr marL="0" indent="0">
              <a:buNone/>
            </a:pPr>
            <a:endParaRPr lang="en-US" dirty="0"/>
          </a:p>
          <a:p>
            <a:pPr marL="0" indent="0">
              <a:buNone/>
            </a:pPr>
            <a:endParaRPr lang="en-US" dirty="0"/>
          </a:p>
        </p:txBody>
      </p:sp>
      <p:pic>
        <p:nvPicPr>
          <p:cNvPr id="10" name="Picture 9"/>
          <p:cNvPicPr>
            <a:picLocks noChangeAspect="1"/>
          </p:cNvPicPr>
          <p:nvPr/>
        </p:nvPicPr>
        <p:blipFill>
          <a:blip r:embed="rId8"/>
          <a:stretch>
            <a:fillRect/>
          </a:stretch>
        </p:blipFill>
        <p:spPr>
          <a:xfrm>
            <a:off x="388437" y="1878002"/>
            <a:ext cx="3264387" cy="780954"/>
          </a:xfrm>
          <a:prstGeom prst="rect">
            <a:avLst/>
          </a:prstGeom>
        </p:spPr>
      </p:pic>
    </p:spTree>
    <p:extLst>
      <p:ext uri="{BB962C8B-B14F-4D97-AF65-F5344CB8AC3E}">
        <p14:creationId xmlns:p14="http://schemas.microsoft.com/office/powerpoint/2010/main" val="15177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lstStyle/>
          <a:p>
            <a:r>
              <a:rPr lang="en-US" sz="3600" dirty="0"/>
              <a:t>Agenda</a:t>
            </a:r>
          </a:p>
        </p:txBody>
      </p:sp>
      <p:sp>
        <p:nvSpPr>
          <p:cNvPr id="3" name="Content Placeholder 2"/>
          <p:cNvSpPr>
            <a:spLocks noGrp="1"/>
          </p:cNvSpPr>
          <p:nvPr>
            <p:ph idx="1"/>
          </p:nvPr>
        </p:nvSpPr>
        <p:spPr>
          <a:xfrm>
            <a:off x="304800" y="1524000"/>
            <a:ext cx="8305800" cy="4495800"/>
          </a:xfrm>
        </p:spPr>
        <p:txBody>
          <a:bodyPr/>
          <a:lstStyle/>
          <a:p>
            <a:pPr lvl="1"/>
            <a:r>
              <a:rPr lang="en-US" sz="2400" dirty="0">
                <a:solidFill>
                  <a:srgbClr val="737373"/>
                </a:solidFill>
              </a:rPr>
              <a:t>What is Alexa and do we care about digital assistants at all</a:t>
            </a:r>
          </a:p>
          <a:p>
            <a:pPr lvl="1"/>
            <a:r>
              <a:rPr lang="en-US" sz="2400" dirty="0">
                <a:solidFill>
                  <a:srgbClr val="737373"/>
                </a:solidFill>
              </a:rPr>
              <a:t>Alexa Skills and the Alexa Skills Kit</a:t>
            </a:r>
          </a:p>
          <a:p>
            <a:pPr lvl="2"/>
            <a:r>
              <a:rPr lang="sv-SE" sz="2400" dirty="0"/>
              <a:t>ASK</a:t>
            </a:r>
          </a:p>
          <a:p>
            <a:pPr lvl="2"/>
            <a:r>
              <a:rPr lang="sv-SE" sz="2400" dirty="0"/>
              <a:t>Skills and Skill models</a:t>
            </a:r>
          </a:p>
          <a:p>
            <a:pPr lvl="2"/>
            <a:r>
              <a:rPr lang="sv-SE" sz="2400" dirty="0"/>
              <a:t>Intents and Utterances</a:t>
            </a:r>
          </a:p>
          <a:p>
            <a:pPr lvl="1"/>
            <a:r>
              <a:rPr lang="en-US" sz="2400" dirty="0">
                <a:solidFill>
                  <a:srgbClr val="737373"/>
                </a:solidFill>
              </a:rPr>
              <a:t>Building custom skill</a:t>
            </a:r>
          </a:p>
          <a:p>
            <a:pPr lvl="1"/>
            <a:r>
              <a:rPr lang="en-US" sz="2400" dirty="0">
                <a:solidFill>
                  <a:srgbClr val="737373"/>
                </a:solidFill>
              </a:rPr>
              <a:t>Demo</a:t>
            </a:r>
          </a:p>
          <a:p>
            <a:endParaRPr lang="en-US" dirty="0"/>
          </a:p>
        </p:txBody>
      </p:sp>
    </p:spTree>
    <p:extLst>
      <p:ext uri="{BB962C8B-B14F-4D97-AF65-F5344CB8AC3E}">
        <p14:creationId xmlns:p14="http://schemas.microsoft.com/office/powerpoint/2010/main" val="426701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1261-E3BC-48BE-AEFD-786A56CE0669}"/>
              </a:ext>
            </a:extLst>
          </p:cNvPr>
          <p:cNvSpPr>
            <a:spLocks noGrp="1"/>
          </p:cNvSpPr>
          <p:nvPr>
            <p:ph type="title"/>
          </p:nvPr>
        </p:nvSpPr>
        <p:spPr/>
        <p:txBody>
          <a:bodyPr/>
          <a:lstStyle/>
          <a:p>
            <a:r>
              <a:rPr lang="en-GB" dirty="0"/>
              <a:t>What is Alexa?</a:t>
            </a:r>
            <a:endParaRPr lang="bg-BG" dirty="0"/>
          </a:p>
        </p:txBody>
      </p:sp>
      <p:sp>
        <p:nvSpPr>
          <p:cNvPr id="3" name="Text Placeholder 2">
            <a:extLst>
              <a:ext uri="{FF2B5EF4-FFF2-40B4-BE49-F238E27FC236}">
                <a16:creationId xmlns:a16="http://schemas.microsoft.com/office/drawing/2014/main" id="{2C189B19-2DBE-45A7-9E65-0D4C3204844C}"/>
              </a:ext>
            </a:extLst>
          </p:cNvPr>
          <p:cNvSpPr>
            <a:spLocks noGrp="1"/>
          </p:cNvSpPr>
          <p:nvPr>
            <p:ph type="body" idx="1"/>
          </p:nvPr>
        </p:nvSpPr>
        <p:spPr/>
        <p:txBody>
          <a:bodyPr/>
          <a:lstStyle/>
          <a:p>
            <a:r>
              <a:rPr lang="en-US" dirty="0"/>
              <a:t>And do we care about digital assistants at all?</a:t>
            </a:r>
          </a:p>
          <a:p>
            <a:endParaRPr lang="bg-BG" dirty="0"/>
          </a:p>
        </p:txBody>
      </p:sp>
      <p:pic>
        <p:nvPicPr>
          <p:cNvPr id="4" name="Picture 3">
            <a:extLst>
              <a:ext uri="{FF2B5EF4-FFF2-40B4-BE49-F238E27FC236}">
                <a16:creationId xmlns:a16="http://schemas.microsoft.com/office/drawing/2014/main" id="{6744386E-3AAA-46B2-A57E-3B5362885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472635"/>
            <a:ext cx="2601980" cy="1216912"/>
          </a:xfrm>
          <a:prstGeom prst="rect">
            <a:avLst/>
          </a:prstGeom>
        </p:spPr>
      </p:pic>
      <p:pic>
        <p:nvPicPr>
          <p:cNvPr id="5" name="What Is Alexa An Introduction to Amazons Voice Service">
            <a:hlinkClick r:id="" action="ppaction://media"/>
            <a:extLst>
              <a:ext uri="{FF2B5EF4-FFF2-40B4-BE49-F238E27FC236}">
                <a16:creationId xmlns:a16="http://schemas.microsoft.com/office/drawing/2014/main" id="{1386210F-2832-491D-AA12-ACEF154C11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6400800"/>
            <a:ext cx="684319" cy="384936"/>
          </a:xfrm>
          <a:prstGeom prst="rect">
            <a:avLst/>
          </a:prstGeom>
        </p:spPr>
      </p:pic>
    </p:spTree>
    <p:extLst>
      <p:ext uri="{BB962C8B-B14F-4D97-AF65-F5344CB8AC3E}">
        <p14:creationId xmlns:p14="http://schemas.microsoft.com/office/powerpoint/2010/main" val="258776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fullScrn="1">
              <p:cMediaNode vol="80000" showWhenStopped="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219200"/>
          </a:xfrm>
        </p:spPr>
        <p:txBody>
          <a:bodyPr/>
          <a:lstStyle/>
          <a:p>
            <a:r>
              <a:rPr lang="en-US" dirty="0"/>
              <a:t>Do we care about digital assistants at all?</a:t>
            </a:r>
          </a:p>
        </p:txBody>
      </p:sp>
      <p:pic>
        <p:nvPicPr>
          <p:cNvPr id="4" name="Picture 3">
            <a:extLst>
              <a:ext uri="{FF2B5EF4-FFF2-40B4-BE49-F238E27FC236}">
                <a16:creationId xmlns:a16="http://schemas.microsoft.com/office/drawing/2014/main" id="{FE2C7458-346C-4D37-959D-07B444FA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43877"/>
            <a:ext cx="3505200" cy="4037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412A577-3BDD-45C1-8EF2-D2D5096CF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906" y="1949455"/>
            <a:ext cx="4855573" cy="3917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C9CCABB-6093-4253-93A2-B4ECA85BDAD1}"/>
              </a:ext>
            </a:extLst>
          </p:cNvPr>
          <p:cNvSpPr txBox="1"/>
          <p:nvPr/>
        </p:nvSpPr>
        <p:spPr>
          <a:xfrm rot="16200000">
            <a:off x="3057383" y="4417754"/>
            <a:ext cx="1781917" cy="261610"/>
          </a:xfrm>
          <a:prstGeom prst="rect">
            <a:avLst/>
          </a:prstGeom>
          <a:noFill/>
        </p:spPr>
        <p:txBody>
          <a:bodyPr wrap="square" rtlCol="0">
            <a:spAutoFit/>
          </a:bodyPr>
          <a:lstStyle/>
          <a:p>
            <a:r>
              <a:rPr lang="en-US" sz="1100" dirty="0"/>
              <a:t>Infographic by </a:t>
            </a:r>
            <a:r>
              <a:rPr lang="en-US" sz="1100" dirty="0">
                <a:hlinkClick r:id="rId4"/>
              </a:rPr>
              <a:t>Go-Gulf</a:t>
            </a:r>
            <a:endParaRPr lang="bg-BG" sz="1100" dirty="0"/>
          </a:p>
        </p:txBody>
      </p:sp>
    </p:spTree>
    <p:extLst>
      <p:ext uri="{BB962C8B-B14F-4D97-AF65-F5344CB8AC3E}">
        <p14:creationId xmlns:p14="http://schemas.microsoft.com/office/powerpoint/2010/main" val="333717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219200"/>
          </a:xfrm>
        </p:spPr>
        <p:txBody>
          <a:bodyPr/>
          <a:lstStyle/>
          <a:p>
            <a:r>
              <a:rPr lang="en-US" dirty="0"/>
              <a:t>Do we care about digital assistants at all?</a:t>
            </a:r>
          </a:p>
        </p:txBody>
      </p:sp>
      <p:sp>
        <p:nvSpPr>
          <p:cNvPr id="7" name="TextBox 6">
            <a:extLst>
              <a:ext uri="{FF2B5EF4-FFF2-40B4-BE49-F238E27FC236}">
                <a16:creationId xmlns:a16="http://schemas.microsoft.com/office/drawing/2014/main" id="{4C9CCABB-6093-4253-93A2-B4ECA85BDAD1}"/>
              </a:ext>
            </a:extLst>
          </p:cNvPr>
          <p:cNvSpPr txBox="1"/>
          <p:nvPr/>
        </p:nvSpPr>
        <p:spPr>
          <a:xfrm rot="16200000">
            <a:off x="2135447" y="3808153"/>
            <a:ext cx="1781917" cy="261610"/>
          </a:xfrm>
          <a:prstGeom prst="rect">
            <a:avLst/>
          </a:prstGeom>
          <a:noFill/>
        </p:spPr>
        <p:txBody>
          <a:bodyPr wrap="square" rtlCol="0">
            <a:spAutoFit/>
          </a:bodyPr>
          <a:lstStyle/>
          <a:p>
            <a:r>
              <a:rPr lang="en-US" sz="1100" dirty="0"/>
              <a:t>Infographic by </a:t>
            </a:r>
            <a:r>
              <a:rPr lang="en-US" sz="1100" dirty="0">
                <a:hlinkClick r:id="rId2"/>
              </a:rPr>
              <a:t>Go-Gulf</a:t>
            </a:r>
            <a:endParaRPr lang="bg-BG" sz="1100" dirty="0"/>
          </a:p>
        </p:txBody>
      </p:sp>
      <p:pic>
        <p:nvPicPr>
          <p:cNvPr id="6" name="Picture 5">
            <a:extLst>
              <a:ext uri="{FF2B5EF4-FFF2-40B4-BE49-F238E27FC236}">
                <a16:creationId xmlns:a16="http://schemas.microsoft.com/office/drawing/2014/main" id="{CA8BEAEC-4E02-4715-8758-0A35F6D00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297" y="1524000"/>
            <a:ext cx="2332903" cy="4496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437EB4F-09C1-4260-9B04-3F6913C5D1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2323" y="1524000"/>
            <a:ext cx="2001677" cy="4496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A4F062D3-5E20-4D25-8A59-98E8826B4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7981" y="1524000"/>
            <a:ext cx="2798819" cy="4502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139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219200"/>
          </a:xfrm>
        </p:spPr>
        <p:txBody>
          <a:bodyPr/>
          <a:lstStyle/>
          <a:p>
            <a:r>
              <a:rPr lang="en-US" dirty="0"/>
              <a:t>Do we care about digital assistants at all?</a:t>
            </a:r>
          </a:p>
        </p:txBody>
      </p:sp>
      <p:pic>
        <p:nvPicPr>
          <p:cNvPr id="10" name="Picture 9">
            <a:extLst>
              <a:ext uri="{FF2B5EF4-FFF2-40B4-BE49-F238E27FC236}">
                <a16:creationId xmlns:a16="http://schemas.microsoft.com/office/drawing/2014/main" id="{54D116C8-3101-4013-AAEF-F85B97D66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45" y="1447800"/>
            <a:ext cx="8204509" cy="457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451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9A8D-AD2F-4F9C-AB90-46FA13D365C6}"/>
              </a:ext>
            </a:extLst>
          </p:cNvPr>
          <p:cNvSpPr>
            <a:spLocks noGrp="1"/>
          </p:cNvSpPr>
          <p:nvPr>
            <p:ph type="title"/>
          </p:nvPr>
        </p:nvSpPr>
        <p:spPr/>
        <p:txBody>
          <a:bodyPr/>
          <a:lstStyle/>
          <a:p>
            <a:r>
              <a:rPr lang="en-US" dirty="0"/>
              <a:t>Alexa Skills and the Alexa Skills Kit</a:t>
            </a:r>
            <a:endParaRPr lang="bg-BG" dirty="0"/>
          </a:p>
        </p:txBody>
      </p:sp>
      <p:sp>
        <p:nvSpPr>
          <p:cNvPr id="3" name="Text Placeholder 2">
            <a:extLst>
              <a:ext uri="{FF2B5EF4-FFF2-40B4-BE49-F238E27FC236}">
                <a16:creationId xmlns:a16="http://schemas.microsoft.com/office/drawing/2014/main" id="{5A691B20-D4E7-48DC-A3BF-4931A5DF8127}"/>
              </a:ext>
            </a:extLst>
          </p:cNvPr>
          <p:cNvSpPr>
            <a:spLocks noGrp="1"/>
          </p:cNvSpPr>
          <p:nvPr>
            <p:ph type="body" idx="1"/>
          </p:nvPr>
        </p:nvSpPr>
        <p:spPr/>
        <p:txBody>
          <a:bodyPr/>
          <a:lstStyle/>
          <a:p>
            <a:r>
              <a:rPr lang="sv-SE" dirty="0"/>
              <a:t>ASK, Skills, Skill models, Intents and Utterances</a:t>
            </a:r>
          </a:p>
        </p:txBody>
      </p:sp>
      <p:pic>
        <p:nvPicPr>
          <p:cNvPr id="5" name="Picture 4">
            <a:extLst>
              <a:ext uri="{FF2B5EF4-FFF2-40B4-BE49-F238E27FC236}">
                <a16:creationId xmlns:a16="http://schemas.microsoft.com/office/drawing/2014/main" id="{06EA2E64-8524-4A4B-A486-7C483C2CAA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472635"/>
            <a:ext cx="2601980" cy="1216912"/>
          </a:xfrm>
          <a:prstGeom prst="rect">
            <a:avLst/>
          </a:prstGeom>
        </p:spPr>
      </p:pic>
    </p:spTree>
    <p:extLst>
      <p:ext uri="{BB962C8B-B14F-4D97-AF65-F5344CB8AC3E}">
        <p14:creationId xmlns:p14="http://schemas.microsoft.com/office/powerpoint/2010/main" val="1162838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Azure Bootcamp">
      <a:dk1>
        <a:srgbClr val="444444"/>
      </a:dk1>
      <a:lt1>
        <a:sysClr val="window" lastClr="FFFFFF"/>
      </a:lt1>
      <a:dk2>
        <a:srgbClr val="444444"/>
      </a:dk2>
      <a:lt2>
        <a:srgbClr val="EEECE1"/>
      </a:lt2>
      <a:accent1>
        <a:srgbClr val="1BA1E2"/>
      </a:accent1>
      <a:accent2>
        <a:srgbClr val="E85A0E"/>
      </a:accent2>
      <a:accent3>
        <a:srgbClr val="84C659"/>
      </a:accent3>
      <a:accent4>
        <a:srgbClr val="8064A2"/>
      </a:accent4>
      <a:accent5>
        <a:srgbClr val="1BA1E2"/>
      </a:accent5>
      <a:accent6>
        <a:srgbClr val="F26F26"/>
      </a:accent6>
      <a:hlink>
        <a:srgbClr val="49B4E9"/>
      </a:hlink>
      <a:folHlink>
        <a:srgbClr val="800080"/>
      </a:folHlink>
    </a:clrScheme>
    <a:fontScheme name="Segoe">
      <a:majorFont>
        <a:latin typeface="Segoe UI"/>
        <a:ea typeface=""/>
        <a:cs typeface=""/>
      </a:majorFont>
      <a:minorFont>
        <a:latin typeface="Segoe UI"/>
        <a:ea typeface=""/>
        <a:cs typeface=""/>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LongProperties xmlns="http://schemas.microsoft.com/office/2006/metadata/long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816ED9BB7BAF4DA18ECE302DD3D169" ma:contentTypeVersion="0" ma:contentTypeDescription="Create a new document." ma:contentTypeScope="" ma:versionID="5e67fa84ad8fbfba21fe43d3a2158032">
  <xsd:schema xmlns:xsd="http://www.w3.org/2001/XMLSchema" xmlns:xs="http://www.w3.org/2001/XMLSchema" xmlns:p="http://schemas.microsoft.com/office/2006/metadata/properties" xmlns:ns2="09c1d6f9-af9f-47a3-8cd7-3f46e9fc7a30" targetNamespace="http://schemas.microsoft.com/office/2006/metadata/properties" ma:root="true" ma:fieldsID="ed74b5dd3998a5c4ecd47d33318c3598" ns2:_="">
    <xsd:import namespace="09c1d6f9-af9f-47a3-8cd7-3f46e9fc7a3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c1d6f9-af9f-47a3-8cd7-3f46e9fc7a3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629E24-DC5F-4A45-8E1E-1D2C9D4A59CD}">
  <ds:schemaRefs>
    <ds:schemaRef ds:uri="http://purl.org/dc/terms/"/>
    <ds:schemaRef ds:uri="http://schemas.microsoft.com/office/infopath/2007/PartnerControls"/>
    <ds:schemaRef ds:uri="http://schemas.microsoft.com/office/2006/documentManagement/types"/>
    <ds:schemaRef ds:uri="http://purl.org/dc/elements/1.1/"/>
    <ds:schemaRef ds:uri="09c1d6f9-af9f-47a3-8cd7-3f46e9fc7a30"/>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492D575-AE80-4E67-81BA-53045D626911}">
  <ds:schemaRefs>
    <ds:schemaRef ds:uri="http://schemas.microsoft.com/office/2006/metadata/longProperties"/>
  </ds:schemaRefs>
</ds:datastoreItem>
</file>

<file path=customXml/itemProps3.xml><?xml version="1.0" encoding="utf-8"?>
<ds:datastoreItem xmlns:ds="http://schemas.openxmlformats.org/officeDocument/2006/customXml" ds:itemID="{E4613B5F-A49F-4631-AA24-A1EA229E3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c1d6f9-af9f-47a3-8cd7-3f46e9fc7a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26693</TotalTime>
  <Words>1376</Words>
  <Application>Microsoft Office PowerPoint</Application>
  <PresentationFormat>On-screen Show (4:3)</PresentationFormat>
  <Paragraphs>179</Paragraphs>
  <Slides>34</Slides>
  <Notes>7</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Palatino Linotype</vt:lpstr>
      <vt:lpstr>Segoe UI</vt:lpstr>
      <vt:lpstr>Executive</vt:lpstr>
      <vt:lpstr>Building Amazon Alexa Custom skill Step by step</vt:lpstr>
      <vt:lpstr>About Speaker</vt:lpstr>
      <vt:lpstr>Thanks to our Sponsors</vt:lpstr>
      <vt:lpstr>Agenda</vt:lpstr>
      <vt:lpstr>What is Alexa?</vt:lpstr>
      <vt:lpstr>Do we care about digital assistants at all?</vt:lpstr>
      <vt:lpstr>Do we care about digital assistants at all?</vt:lpstr>
      <vt:lpstr>Do we care about digital assistants at all?</vt:lpstr>
      <vt:lpstr>Alexa Skills and the Alexa Skills Kit</vt:lpstr>
      <vt:lpstr>Alexa Skills and the Alexa Skills Kit</vt:lpstr>
      <vt:lpstr>But, be careful with Siri or Despacito!</vt:lpstr>
      <vt:lpstr>Skill models</vt:lpstr>
      <vt:lpstr>Pre-built Models</vt:lpstr>
      <vt:lpstr>Smart Home Skill</vt:lpstr>
      <vt:lpstr>Video Skill </vt:lpstr>
      <vt:lpstr>Flash Briefing Skill </vt:lpstr>
      <vt:lpstr>List Skills</vt:lpstr>
      <vt:lpstr>Custom skill </vt:lpstr>
      <vt:lpstr>Building custom skill</vt:lpstr>
      <vt:lpstr>Steps to Build a Custom Skill</vt:lpstr>
      <vt:lpstr>Design a Voice User Interface</vt:lpstr>
      <vt:lpstr>Set up the Skill in the Developer Console</vt:lpstr>
      <vt:lpstr>Use the Voice Design to build your Interaction Model</vt:lpstr>
      <vt:lpstr>Write and test the code for your Skill</vt:lpstr>
      <vt:lpstr>Beta test your Skill </vt:lpstr>
      <vt:lpstr>Submit your skill for Certification</vt:lpstr>
      <vt:lpstr>PowerPoint Presentation</vt:lpstr>
      <vt:lpstr>PowerPoint Presentation</vt:lpstr>
      <vt:lpstr>PowerPoint Presentation</vt:lpstr>
      <vt:lpstr>PowerPoint Presentation</vt:lpstr>
      <vt:lpstr>Demo can be found here</vt:lpstr>
      <vt:lpstr>Takeaways</vt:lpstr>
      <vt:lpstr>Thanks to our Sponsors</vt:lpstr>
      <vt:lpstr>Upcoming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ivelin.andreev@icb.bg</dc:creator>
  <cp:lastModifiedBy>Стамо Петков</cp:lastModifiedBy>
  <cp:revision>1324</cp:revision>
  <cp:lastPrinted>2017-08-25T20:37:58Z</cp:lastPrinted>
  <dcterms:created xsi:type="dcterms:W3CDTF">2013-01-23T08:47:43Z</dcterms:created>
  <dcterms:modified xsi:type="dcterms:W3CDTF">2018-09-15T15:21:27Z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2JYJWW57FYT7-704-7</vt:lpwstr>
  </property>
  <property fmtid="{D5CDD505-2E9C-101B-9397-08002B2CF9AE}" pid="3" name="_dlc_DocIdItemGuid">
    <vt:lpwstr>c2aef0c1-f83e-440b-860e-81a659a55256</vt:lpwstr>
  </property>
  <property fmtid="{D5CDD505-2E9C-101B-9397-08002B2CF9AE}" pid="4" name="_dlc_DocIdUrl">
    <vt:lpwstr>http://corp.infragistics.local/regional/bgso/jssaturday/_layouts/DocIdRedir.aspx?ID=2JYJWW57FYT7-704-7, 2JYJWW57FYT7-704-7</vt:lpwstr>
  </property>
</Properties>
</file>